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68" r:id="rId6"/>
    <p:sldId id="270" r:id="rId7"/>
    <p:sldId id="272" r:id="rId8"/>
    <p:sldId id="273" r:id="rId9"/>
    <p:sldId id="274" r:id="rId10"/>
    <p:sldId id="259" r:id="rId11"/>
    <p:sldId id="286" r:id="rId12"/>
    <p:sldId id="287" r:id="rId13"/>
    <p:sldId id="278" r:id="rId14"/>
    <p:sldId id="277" r:id="rId15"/>
    <p:sldId id="279" r:id="rId16"/>
    <p:sldId id="281" r:id="rId17"/>
    <p:sldId id="282" r:id="rId18"/>
    <p:sldId id="260" r:id="rId19"/>
    <p:sldId id="284" r:id="rId20"/>
    <p:sldId id="283" r:id="rId21"/>
    <p:sldId id="261"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Strømseng" initials="JS" lastIdx="1" clrIdx="0">
    <p:extLst>
      <p:ext uri="{19B8F6BF-5375-455C-9EA6-DF929625EA0E}">
        <p15:presenceInfo xmlns:p15="http://schemas.microsoft.com/office/powerpoint/2012/main" userId="S::jeppe.stromseng@finansnorge.no::d9cf4b31-59a2-4e9e-96f2-9f687fe30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8" d="100"/>
          <a:sy n="78" d="100"/>
        </p:scale>
        <p:origin x="1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AB2C914B-0D37-4409-8516-E197664597DE}"/>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7B119AE8-6D43-475E-842A-E4FF573663E4}"/>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DC174D6-824C-4868-B53E-C79732567086}"/>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B868217-4289-4EFD-AC9D-3093C21013CA}"/>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F91B4C2-67ED-4024-938E-3501CE432E7F}"/>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95E6477F-3A37-4894-BCF2-651A832AABA7}"/>
              </a:ext>
            </a:extLst>
          </p:cNvPr>
          <p:cNvPicPr>
            <a:picLocks noChangeAspect="1"/>
          </p:cNvPicPr>
          <p:nvPr userDrawn="1"/>
        </p:nvPicPr>
        <p:blipFill>
          <a:blip r:embed="rId2"/>
          <a:stretch>
            <a:fillRect/>
          </a:stretch>
        </p:blipFill>
        <p:spPr>
          <a:xfrm>
            <a:off x="9486900" y="6645337"/>
            <a:ext cx="2547234" cy="223725"/>
          </a:xfrm>
          <a:prstGeom prst="rect">
            <a:avLst/>
          </a:prstGeom>
        </p:spPr>
      </p:pic>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9/17/2024</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35527"/>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93775" y="1381861"/>
            <a:ext cx="4457700" cy="523220"/>
          </a:xfrm>
          <a:prstGeom prst="rect">
            <a:avLst/>
          </a:prstGeom>
          <a:noFill/>
        </p:spPr>
        <p:txBody>
          <a:bodyPr wrap="square" rtlCol="0">
            <a:spAutoFit/>
          </a:bodyPr>
          <a:lstStyle/>
          <a:p>
            <a:r>
              <a:rPr lang="nb-NO" sz="2800" b="1" dirty="0">
                <a:solidFill>
                  <a:schemeClr val="bg2"/>
                </a:solidFill>
                <a:latin typeface="Arial" panose="020B0604020202020204" pitchFamily="34" charset="0"/>
                <a:cs typeface="Arial" panose="020B0604020202020204" pitchFamily="34" charset="0"/>
              </a:rPr>
              <a:t>RVR-rapportering</a:t>
            </a:r>
          </a:p>
        </p:txBody>
      </p:sp>
      <p:sp>
        <p:nvSpPr>
          <p:cNvPr id="7" name="TekstSylinder 6">
            <a:extLst>
              <a:ext uri="{FF2B5EF4-FFF2-40B4-BE49-F238E27FC236}">
                <a16:creationId xmlns:a16="http://schemas.microsoft.com/office/drawing/2014/main" id="{86C95D88-3963-4AA4-B8DB-7F888BCD6107}"/>
              </a:ext>
            </a:extLst>
          </p:cNvPr>
          <p:cNvSpPr txBox="1"/>
          <p:nvPr/>
        </p:nvSpPr>
        <p:spPr>
          <a:xfrm>
            <a:off x="8227018" y="2685587"/>
            <a:ext cx="2847975" cy="707886"/>
          </a:xfrm>
          <a:prstGeom prst="rect">
            <a:avLst/>
          </a:prstGeom>
          <a:noFill/>
        </p:spPr>
        <p:txBody>
          <a:bodyPr wrap="square" rtlCol="0">
            <a:spAutoFit/>
          </a:bodyPr>
          <a:lstStyle/>
          <a:p>
            <a:r>
              <a:rPr lang="nb-NO" sz="2000" dirty="0">
                <a:solidFill>
                  <a:schemeClr val="bg2"/>
                </a:solidFill>
                <a:latin typeface="Arial" panose="020B0604020202020204" pitchFamily="34" charset="0"/>
                <a:cs typeface="Arial" panose="020B0604020202020204" pitchFamily="34" charset="0"/>
              </a:rPr>
              <a:t>Innføring for RVR-mannskap</a:t>
            </a: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FBE025C-3888-4FEA-BE29-741368FB8FBD}"/>
              </a:ext>
            </a:extLst>
          </p:cNvPr>
          <p:cNvPicPr>
            <a:picLocks noChangeAspect="1"/>
          </p:cNvPicPr>
          <p:nvPr/>
        </p:nvPicPr>
        <p:blipFill>
          <a:blip r:embed="rId2"/>
          <a:stretch>
            <a:fillRect/>
          </a:stretch>
        </p:blipFill>
        <p:spPr>
          <a:xfrm>
            <a:off x="859853" y="1629420"/>
            <a:ext cx="10573443" cy="4950135"/>
          </a:xfrm>
          <a:prstGeom prst="rect">
            <a:avLst/>
          </a:prstGeom>
        </p:spPr>
      </p:pic>
      <p:sp>
        <p:nvSpPr>
          <p:cNvPr id="5" name="TekstSylinder 4">
            <a:extLst>
              <a:ext uri="{FF2B5EF4-FFF2-40B4-BE49-F238E27FC236}">
                <a16:creationId xmlns:a16="http://schemas.microsoft.com/office/drawing/2014/main" id="{536F0130-92CB-4DC9-B39F-1BD42BF87520}"/>
              </a:ext>
            </a:extLst>
          </p:cNvPr>
          <p:cNvSpPr txBox="1"/>
          <p:nvPr/>
        </p:nvSpPr>
        <p:spPr>
          <a:xfrm>
            <a:off x="7791449" y="1884159"/>
            <a:ext cx="3918198" cy="2031325"/>
          </a:xfrm>
          <a:prstGeom prst="rect">
            <a:avLst/>
          </a:prstGeom>
          <a:solidFill>
            <a:schemeClr val="accent3">
              <a:lumMod val="40000"/>
              <a:lumOff val="60000"/>
            </a:schemeClr>
          </a:solidFill>
        </p:spPr>
        <p:txBody>
          <a:bodyPr wrap="square" rtlCol="0">
            <a:spAutoFit/>
          </a:bodyPr>
          <a:lstStyle/>
          <a:p>
            <a:r>
              <a:rPr lang="nb-NO" sz="1800" dirty="0"/>
              <a:t>Oppdrag og arbeid med sprinkler utløst er vi interesserte i god informasjon om. </a:t>
            </a:r>
            <a:r>
              <a:rPr lang="nb-NO" dirty="0"/>
              <a:t>S</a:t>
            </a:r>
            <a:r>
              <a:rPr lang="nb-NO" sz="1800" dirty="0"/>
              <a:t>prinkler begrenset/slokket brannen, om sprinkler var ødelagt, f.eks. hærverk. </a:t>
            </a:r>
            <a:r>
              <a:rPr lang="nb-NO" dirty="0"/>
              <a:t>E</a:t>
            </a:r>
            <a:r>
              <a:rPr lang="nb-NO" sz="1800" dirty="0"/>
              <a:t>ller om det var en teknisk feil, tretthetsbrudd eller dårlig kobling, f.eks. pressfittingsrør.</a:t>
            </a:r>
            <a:endParaRPr lang="nb-NO" dirty="0"/>
          </a:p>
        </p:txBody>
      </p:sp>
      <p:pic>
        <p:nvPicPr>
          <p:cNvPr id="6" name="Bilde 5">
            <a:extLst>
              <a:ext uri="{FF2B5EF4-FFF2-40B4-BE49-F238E27FC236}">
                <a16:creationId xmlns:a16="http://schemas.microsoft.com/office/drawing/2014/main" id="{BD16466C-00E6-4232-8C5F-BD8C20090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ED5C58A-9827-4A4A-A693-265D5F209D87}"/>
              </a:ext>
            </a:extLst>
          </p:cNvPr>
          <p:cNvSpPr txBox="1"/>
          <p:nvPr/>
        </p:nvSpPr>
        <p:spPr>
          <a:xfrm flipH="1">
            <a:off x="7816972" y="4361733"/>
            <a:ext cx="3918198" cy="2031325"/>
          </a:xfrm>
          <a:prstGeom prst="rect">
            <a:avLst/>
          </a:prstGeom>
          <a:solidFill>
            <a:schemeClr val="accent3">
              <a:lumMod val="40000"/>
              <a:lumOff val="60000"/>
            </a:schemeClr>
          </a:solidFill>
        </p:spPr>
        <p:txBody>
          <a:bodyPr wrap="square" rtlCol="0">
            <a:spAutoFit/>
          </a:bodyPr>
          <a:lstStyle/>
          <a:p>
            <a:r>
              <a:rPr lang="nb-NO" dirty="0"/>
              <a:t>Husk at det alltid skal noteres ned om verdier er reddet. Her kan det være hva som er tatt ut.</a:t>
            </a:r>
          </a:p>
          <a:p>
            <a:endParaRPr lang="nb-NO" dirty="0"/>
          </a:p>
          <a:p>
            <a:r>
              <a:rPr lang="nb-NO" dirty="0"/>
              <a:t>Viktig med en god beskrivelse ved ankomst og arbeidets forløp. Fint om det også skrives noe om sluttresultatet. </a:t>
            </a:r>
          </a:p>
        </p:txBody>
      </p:sp>
      <p:sp>
        <p:nvSpPr>
          <p:cNvPr id="7" name="TekstSylinder 6">
            <a:extLst>
              <a:ext uri="{FF2B5EF4-FFF2-40B4-BE49-F238E27FC236}">
                <a16:creationId xmlns:a16="http://schemas.microsoft.com/office/drawing/2014/main" id="{E3F81F38-EC4A-495B-9C26-186CCBBCFA16}"/>
              </a:ext>
            </a:extLst>
          </p:cNvPr>
          <p:cNvSpPr txBox="1"/>
          <p:nvPr/>
        </p:nvSpPr>
        <p:spPr>
          <a:xfrm>
            <a:off x="1" y="728770"/>
            <a:ext cx="12192000" cy="523220"/>
          </a:xfrm>
          <a:prstGeom prst="rect">
            <a:avLst/>
          </a:prstGeom>
          <a:solidFill>
            <a:srgbClr val="FFC000"/>
          </a:solidFill>
        </p:spPr>
        <p:txBody>
          <a:bodyPr wrap="square" rtlCol="0">
            <a:spAutoFit/>
          </a:bodyPr>
          <a:lstStyle/>
          <a:p>
            <a:r>
              <a:rPr lang="nb-NO" sz="2800" dirty="0"/>
              <a:t>				</a:t>
            </a:r>
            <a:r>
              <a:rPr lang="nb-NO" sz="2800" b="1" dirty="0"/>
              <a:t>Felt C. Oppdrag og arbeid</a:t>
            </a:r>
          </a:p>
        </p:txBody>
      </p:sp>
      <p:cxnSp>
        <p:nvCxnSpPr>
          <p:cNvPr id="9" name="Rett pilkobling 8">
            <a:extLst>
              <a:ext uri="{FF2B5EF4-FFF2-40B4-BE49-F238E27FC236}">
                <a16:creationId xmlns:a16="http://schemas.microsoft.com/office/drawing/2014/main" id="{3F8EFDE8-D1C9-461F-912B-CD33EE16D6BC}"/>
              </a:ext>
            </a:extLst>
          </p:cNvPr>
          <p:cNvCxnSpPr/>
          <p:nvPr/>
        </p:nvCxnSpPr>
        <p:spPr>
          <a:xfrm flipH="1" flipV="1">
            <a:off x="4113107" y="3203837"/>
            <a:ext cx="3705726" cy="1265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4053E4FC-8D46-428C-9EB4-8084E4741A92}"/>
              </a:ext>
            </a:extLst>
          </p:cNvPr>
          <p:cNvCxnSpPr>
            <a:cxnSpLocks/>
            <a:stCxn id="2" idx="3"/>
          </p:cNvCxnSpPr>
          <p:nvPr/>
        </p:nvCxnSpPr>
        <p:spPr>
          <a:xfrm flipH="1">
            <a:off x="5067014" y="5377396"/>
            <a:ext cx="2749958" cy="411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38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AA5C0C72-9586-477E-84A7-D0643364DE3F}"/>
              </a:ext>
            </a:extLst>
          </p:cNvPr>
          <p:cNvSpPr txBox="1"/>
          <p:nvPr/>
        </p:nvSpPr>
        <p:spPr>
          <a:xfrm>
            <a:off x="0" y="381739"/>
            <a:ext cx="12192000" cy="1308949"/>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nb-NO" sz="2800" dirty="0">
              <a:solidFill>
                <a:schemeClr val="tx2"/>
              </a:solidFill>
              <a:latin typeface="Arial" panose="020B0604020202020204" pitchFamily="34" charset="0"/>
              <a:ea typeface="+mj-ea"/>
              <a:cs typeface="Arial" panose="020B0604020202020204" pitchFamily="34" charset="0"/>
            </a:endParaRPr>
          </a:p>
        </p:txBody>
      </p:sp>
      <p:pic>
        <p:nvPicPr>
          <p:cNvPr id="6" name="Bilde 5">
            <a:extLst>
              <a:ext uri="{FF2B5EF4-FFF2-40B4-BE49-F238E27FC236}">
                <a16:creationId xmlns:a16="http://schemas.microsoft.com/office/drawing/2014/main" id="{92808A63-F00F-464D-82C7-7830F0BCAC48}"/>
              </a:ext>
            </a:extLst>
          </p:cNvPr>
          <p:cNvPicPr>
            <a:picLocks noChangeAspect="1"/>
          </p:cNvPicPr>
          <p:nvPr/>
        </p:nvPicPr>
        <p:blipFill>
          <a:blip r:embed="rId2"/>
          <a:stretch>
            <a:fillRect/>
          </a:stretch>
        </p:blipFill>
        <p:spPr>
          <a:xfrm>
            <a:off x="1046865" y="2086451"/>
            <a:ext cx="9879645" cy="4272258"/>
          </a:xfrm>
          <a:prstGeom prst="rect">
            <a:avLst/>
          </a:prstGeom>
          <a:noFill/>
        </p:spPr>
      </p:pic>
      <p:sp>
        <p:nvSpPr>
          <p:cNvPr id="8" name="TekstSylinder 7">
            <a:extLst>
              <a:ext uri="{FF2B5EF4-FFF2-40B4-BE49-F238E27FC236}">
                <a16:creationId xmlns:a16="http://schemas.microsoft.com/office/drawing/2014/main" id="{E69E4990-FAC7-4A8B-8857-6B81C75A7C48}"/>
              </a:ext>
            </a:extLst>
          </p:cNvPr>
          <p:cNvSpPr txBox="1"/>
          <p:nvPr/>
        </p:nvSpPr>
        <p:spPr>
          <a:xfrm>
            <a:off x="1046865" y="4086014"/>
            <a:ext cx="9879645" cy="369332"/>
          </a:xfrm>
          <a:prstGeom prst="rect">
            <a:avLst/>
          </a:prstGeom>
          <a:solidFill>
            <a:schemeClr val="accent3">
              <a:lumMod val="40000"/>
              <a:lumOff val="60000"/>
            </a:schemeClr>
          </a:solidFill>
        </p:spPr>
        <p:txBody>
          <a:bodyPr wrap="square">
            <a:spAutoFit/>
          </a:bodyPr>
          <a:lstStyle/>
          <a:p>
            <a:pPr algn="ctr"/>
            <a:r>
              <a:rPr lang="nb-NO" dirty="0">
                <a:solidFill>
                  <a:schemeClr val="bg1"/>
                </a:solidFill>
              </a:rPr>
              <a:t>Klikk på «Legg til bilde» som tas direkte med nettbrettet, men kan også lastes opp i etterkant.  </a:t>
            </a:r>
          </a:p>
        </p:txBody>
      </p:sp>
      <p:pic>
        <p:nvPicPr>
          <p:cNvPr id="5" name="Bilde 4">
            <a:extLst>
              <a:ext uri="{FF2B5EF4-FFF2-40B4-BE49-F238E27FC236}">
                <a16:creationId xmlns:a16="http://schemas.microsoft.com/office/drawing/2014/main" id="{3542481A-3DD0-4822-923D-925328E97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3" name="TekstSylinder 2">
            <a:extLst>
              <a:ext uri="{FF2B5EF4-FFF2-40B4-BE49-F238E27FC236}">
                <a16:creationId xmlns:a16="http://schemas.microsoft.com/office/drawing/2014/main" id="{6ED3C036-2682-4FC0-8912-5F11C0CEFFBD}"/>
              </a:ext>
            </a:extLst>
          </p:cNvPr>
          <p:cNvSpPr txBox="1"/>
          <p:nvPr/>
        </p:nvSpPr>
        <p:spPr>
          <a:xfrm>
            <a:off x="0" y="834595"/>
            <a:ext cx="12192000" cy="1431161"/>
          </a:xfrm>
          <a:prstGeom prst="rect">
            <a:avLst/>
          </a:prstGeom>
          <a:solidFill>
            <a:srgbClr val="FFC000"/>
          </a:solidFill>
        </p:spPr>
        <p:txBody>
          <a:bodyPr wrap="square" rtlCol="0">
            <a:spAutoFit/>
          </a:bodyPr>
          <a:lstStyle/>
          <a:p>
            <a:pPr>
              <a:lnSpc>
                <a:spcPct val="90000"/>
              </a:lnSpc>
              <a:spcBef>
                <a:spcPct val="0"/>
              </a:spcBef>
              <a:spcAft>
                <a:spcPts val="600"/>
              </a:spcAft>
            </a:pPr>
            <a:r>
              <a:rPr lang="nb-NO" sz="2000" b="1" dirty="0">
                <a:solidFill>
                  <a:schemeClr val="bg1"/>
                </a:solidFill>
                <a:ea typeface="+mj-ea"/>
                <a:cs typeface="Arial" panose="020B0604020202020204" pitchFamily="34" charset="0"/>
              </a:rPr>
              <a:t>Felt D. Bilder</a:t>
            </a:r>
          </a:p>
          <a:p>
            <a:pPr algn="ctr">
              <a:lnSpc>
                <a:spcPct val="90000"/>
              </a:lnSpc>
              <a:spcBef>
                <a:spcPct val="0"/>
              </a:spcBef>
              <a:spcAft>
                <a:spcPts val="600"/>
              </a:spcAft>
            </a:pPr>
            <a:r>
              <a:rPr lang="nb-NO" sz="2000" b="1" dirty="0">
                <a:solidFill>
                  <a:schemeClr val="bg1"/>
                </a:solidFill>
                <a:ea typeface="+mj-ea"/>
                <a:cs typeface="Arial" panose="020B0604020202020204" pitchFamily="34" charset="0"/>
              </a:rPr>
              <a:t>Husk at bilder ikke skal kunne identifisere personer. </a:t>
            </a:r>
          </a:p>
          <a:p>
            <a:pPr algn="ctr">
              <a:lnSpc>
                <a:spcPct val="90000"/>
              </a:lnSpc>
              <a:spcBef>
                <a:spcPct val="0"/>
              </a:spcBef>
              <a:spcAft>
                <a:spcPts val="600"/>
              </a:spcAft>
            </a:pPr>
            <a:r>
              <a:rPr lang="nb-NO" sz="2000" b="1" dirty="0">
                <a:solidFill>
                  <a:schemeClr val="bg1"/>
                </a:solidFill>
                <a:ea typeface="+mj-ea"/>
                <a:cs typeface="Arial" panose="020B0604020202020204" pitchFamily="34" charset="0"/>
              </a:rPr>
              <a:t>Ta bilde av skaden og arbeidet som er utført. </a:t>
            </a:r>
          </a:p>
          <a:p>
            <a:pPr algn="ctr">
              <a:lnSpc>
                <a:spcPct val="90000"/>
              </a:lnSpc>
              <a:spcBef>
                <a:spcPct val="0"/>
              </a:spcBef>
              <a:spcAft>
                <a:spcPts val="600"/>
              </a:spcAft>
            </a:pPr>
            <a:r>
              <a:rPr lang="nb-NO" sz="2000" b="1" dirty="0">
                <a:solidFill>
                  <a:schemeClr val="bg1"/>
                </a:solidFill>
                <a:ea typeface="+mj-ea"/>
                <a:cs typeface="Arial" panose="020B0604020202020204" pitchFamily="34" charset="0"/>
              </a:rPr>
              <a:t>Nærbilder av f.eks. rørbruddet er smart. </a:t>
            </a:r>
          </a:p>
        </p:txBody>
      </p:sp>
      <p:sp>
        <p:nvSpPr>
          <p:cNvPr id="7" name="TekstSylinder 6">
            <a:extLst>
              <a:ext uri="{FF2B5EF4-FFF2-40B4-BE49-F238E27FC236}">
                <a16:creationId xmlns:a16="http://schemas.microsoft.com/office/drawing/2014/main" id="{73973208-28F8-4087-BFE1-6B27EAB4AD3D}"/>
              </a:ext>
            </a:extLst>
          </p:cNvPr>
          <p:cNvSpPr txBox="1"/>
          <p:nvPr/>
        </p:nvSpPr>
        <p:spPr>
          <a:xfrm>
            <a:off x="3473532" y="5589725"/>
            <a:ext cx="7338951" cy="646331"/>
          </a:xfrm>
          <a:prstGeom prst="rect">
            <a:avLst/>
          </a:prstGeom>
          <a:solidFill>
            <a:schemeClr val="accent3">
              <a:lumMod val="40000"/>
              <a:lumOff val="60000"/>
            </a:schemeClr>
          </a:solidFill>
        </p:spPr>
        <p:txBody>
          <a:bodyPr wrap="square" rtlCol="0">
            <a:spAutoFit/>
          </a:bodyPr>
          <a:lstStyle/>
          <a:p>
            <a:r>
              <a:rPr lang="nb-NO" dirty="0">
                <a:solidFill>
                  <a:schemeClr val="bg1"/>
                </a:solidFill>
              </a:rPr>
              <a:t>Det kan legges inn flere bilder. Når et bilde er lagt inn trykkes det på legg til bilde på nytt, så kan det legges in flere. </a:t>
            </a:r>
          </a:p>
        </p:txBody>
      </p:sp>
    </p:spTree>
    <p:extLst>
      <p:ext uri="{BB962C8B-B14F-4D97-AF65-F5344CB8AC3E}">
        <p14:creationId xmlns:p14="http://schemas.microsoft.com/office/powerpoint/2010/main" val="19455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1CDDC02-F168-469A-B410-9D962B57C4D4}"/>
              </a:ext>
            </a:extLst>
          </p:cNvPr>
          <p:cNvPicPr>
            <a:picLocks noChangeAspect="1"/>
          </p:cNvPicPr>
          <p:nvPr/>
        </p:nvPicPr>
        <p:blipFill>
          <a:blip r:embed="rId2"/>
          <a:stretch>
            <a:fillRect/>
          </a:stretch>
        </p:blipFill>
        <p:spPr>
          <a:xfrm>
            <a:off x="117188" y="3616268"/>
            <a:ext cx="12074812" cy="2425147"/>
          </a:xfrm>
          <a:prstGeom prst="rect">
            <a:avLst/>
          </a:prstGeom>
        </p:spPr>
      </p:pic>
      <p:pic>
        <p:nvPicPr>
          <p:cNvPr id="4" name="Bilde 3">
            <a:extLst>
              <a:ext uri="{FF2B5EF4-FFF2-40B4-BE49-F238E27FC236}">
                <a16:creationId xmlns:a16="http://schemas.microsoft.com/office/drawing/2014/main" id="{31E0B791-AD77-499E-8536-6537DB5A0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993BC50F-9F36-43AC-A4A7-1EFD9A6E6A6B}"/>
              </a:ext>
            </a:extLst>
          </p:cNvPr>
          <p:cNvSpPr txBox="1"/>
          <p:nvPr/>
        </p:nvSpPr>
        <p:spPr>
          <a:xfrm>
            <a:off x="0" y="780390"/>
            <a:ext cx="12192000" cy="523220"/>
          </a:xfrm>
          <a:prstGeom prst="rect">
            <a:avLst/>
          </a:prstGeom>
          <a:solidFill>
            <a:srgbClr val="FFC000"/>
          </a:solidFill>
        </p:spPr>
        <p:txBody>
          <a:bodyPr wrap="square" rtlCol="0">
            <a:spAutoFit/>
          </a:bodyPr>
          <a:lstStyle/>
          <a:p>
            <a:r>
              <a:rPr lang="nb-NO" sz="2800" dirty="0"/>
              <a:t>			</a:t>
            </a:r>
            <a:r>
              <a:rPr lang="nb-NO" sz="2800" b="1" dirty="0"/>
              <a:t>	Felt E. RVR-personell </a:t>
            </a:r>
          </a:p>
        </p:txBody>
      </p:sp>
      <p:sp>
        <p:nvSpPr>
          <p:cNvPr id="5" name="TekstSylinder 4">
            <a:extLst>
              <a:ext uri="{FF2B5EF4-FFF2-40B4-BE49-F238E27FC236}">
                <a16:creationId xmlns:a16="http://schemas.microsoft.com/office/drawing/2014/main" id="{2F92736C-FDD6-459B-9511-1BB6D7E71FA4}"/>
              </a:ext>
            </a:extLst>
          </p:cNvPr>
          <p:cNvSpPr txBox="1"/>
          <p:nvPr/>
        </p:nvSpPr>
        <p:spPr>
          <a:xfrm>
            <a:off x="469126" y="1900361"/>
            <a:ext cx="4754881" cy="1200329"/>
          </a:xfrm>
          <a:prstGeom prst="rect">
            <a:avLst/>
          </a:prstGeom>
          <a:solidFill>
            <a:schemeClr val="accent3">
              <a:lumMod val="40000"/>
              <a:lumOff val="60000"/>
            </a:schemeClr>
          </a:solidFill>
        </p:spPr>
        <p:txBody>
          <a:bodyPr wrap="square" rtlCol="0">
            <a:spAutoFit/>
          </a:bodyPr>
          <a:lstStyle/>
          <a:p>
            <a:r>
              <a:rPr lang="nb-NO" dirty="0"/>
              <a:t>Her kan det hukes av for  administrasjonstillegg. </a:t>
            </a:r>
          </a:p>
          <a:p>
            <a:r>
              <a:rPr lang="nb-NO" dirty="0"/>
              <a:t>Dette er for medgått arbeidstid til vedkommende som leser igjennom og godkjenner rapport før innsending til RVR-administrasjonen. </a:t>
            </a:r>
          </a:p>
        </p:txBody>
      </p:sp>
      <p:cxnSp>
        <p:nvCxnSpPr>
          <p:cNvPr id="7" name="Rett pilkobling 6">
            <a:extLst>
              <a:ext uri="{FF2B5EF4-FFF2-40B4-BE49-F238E27FC236}">
                <a16:creationId xmlns:a16="http://schemas.microsoft.com/office/drawing/2014/main" id="{EB362155-C65B-4C54-931F-CE4401E0A017}"/>
              </a:ext>
            </a:extLst>
          </p:cNvPr>
          <p:cNvCxnSpPr>
            <a:cxnSpLocks/>
            <a:stCxn id="5" idx="2"/>
          </p:cNvCxnSpPr>
          <p:nvPr/>
        </p:nvCxnSpPr>
        <p:spPr>
          <a:xfrm flipH="1">
            <a:off x="1534602" y="3100690"/>
            <a:ext cx="1311965" cy="127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7A11AB74-B756-474B-B3B1-570B0D9293E7}"/>
              </a:ext>
            </a:extLst>
          </p:cNvPr>
          <p:cNvSpPr txBox="1"/>
          <p:nvPr/>
        </p:nvSpPr>
        <p:spPr>
          <a:xfrm>
            <a:off x="6096000" y="1924038"/>
            <a:ext cx="4296355" cy="646331"/>
          </a:xfrm>
          <a:prstGeom prst="rect">
            <a:avLst/>
          </a:prstGeom>
          <a:solidFill>
            <a:schemeClr val="accent3">
              <a:lumMod val="40000"/>
              <a:lumOff val="60000"/>
            </a:schemeClr>
          </a:solidFill>
        </p:spPr>
        <p:txBody>
          <a:bodyPr wrap="square" rtlCol="0">
            <a:spAutoFit/>
          </a:bodyPr>
          <a:lstStyle/>
          <a:p>
            <a:r>
              <a:rPr lang="nb-NO" dirty="0"/>
              <a:t>Ved å trykke på,: Legg til RVR-personell så legges det inn antall personer og timer. </a:t>
            </a:r>
          </a:p>
        </p:txBody>
      </p:sp>
      <p:cxnSp>
        <p:nvCxnSpPr>
          <p:cNvPr id="13" name="Rett pilkobling 12">
            <a:extLst>
              <a:ext uri="{FF2B5EF4-FFF2-40B4-BE49-F238E27FC236}">
                <a16:creationId xmlns:a16="http://schemas.microsoft.com/office/drawing/2014/main" id="{A82BA3CE-EFA7-49CD-A65C-6C44A3ED30AD}"/>
              </a:ext>
            </a:extLst>
          </p:cNvPr>
          <p:cNvCxnSpPr>
            <a:cxnSpLocks/>
          </p:cNvCxnSpPr>
          <p:nvPr/>
        </p:nvCxnSpPr>
        <p:spPr>
          <a:xfrm flipH="1">
            <a:off x="3427012" y="2570644"/>
            <a:ext cx="2934031" cy="2852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Bilde 14">
            <a:extLst>
              <a:ext uri="{FF2B5EF4-FFF2-40B4-BE49-F238E27FC236}">
                <a16:creationId xmlns:a16="http://schemas.microsoft.com/office/drawing/2014/main" id="{1BF4E42C-B728-41A1-8257-5FEAD1B39F19}"/>
              </a:ext>
            </a:extLst>
          </p:cNvPr>
          <p:cNvPicPr>
            <a:picLocks noChangeAspect="1"/>
          </p:cNvPicPr>
          <p:nvPr/>
        </p:nvPicPr>
        <p:blipFill>
          <a:blip r:embed="rId4"/>
          <a:stretch>
            <a:fillRect/>
          </a:stretch>
        </p:blipFill>
        <p:spPr>
          <a:xfrm>
            <a:off x="8341461" y="3429000"/>
            <a:ext cx="3660677" cy="3176862"/>
          </a:xfrm>
          <a:prstGeom prst="rect">
            <a:avLst/>
          </a:prstGeom>
        </p:spPr>
      </p:pic>
      <p:sp>
        <p:nvSpPr>
          <p:cNvPr id="16" name="TekstSylinder 15">
            <a:extLst>
              <a:ext uri="{FF2B5EF4-FFF2-40B4-BE49-F238E27FC236}">
                <a16:creationId xmlns:a16="http://schemas.microsoft.com/office/drawing/2014/main" id="{FDA0293D-6471-4E24-8811-EF3991B9F3FC}"/>
              </a:ext>
            </a:extLst>
          </p:cNvPr>
          <p:cNvSpPr txBox="1"/>
          <p:nvPr/>
        </p:nvSpPr>
        <p:spPr>
          <a:xfrm>
            <a:off x="4842343" y="4694265"/>
            <a:ext cx="3037399" cy="646331"/>
          </a:xfrm>
          <a:prstGeom prst="rect">
            <a:avLst/>
          </a:prstGeom>
          <a:solidFill>
            <a:schemeClr val="accent3">
              <a:lumMod val="40000"/>
              <a:lumOff val="60000"/>
            </a:schemeClr>
          </a:solidFill>
        </p:spPr>
        <p:txBody>
          <a:bodyPr wrap="square" rtlCol="0">
            <a:spAutoFit/>
          </a:bodyPr>
          <a:lstStyle/>
          <a:p>
            <a:r>
              <a:rPr lang="nb-NO" dirty="0"/>
              <a:t>Med å trykke lagre personell går man videre i rapporten.</a:t>
            </a:r>
          </a:p>
        </p:txBody>
      </p:sp>
      <p:cxnSp>
        <p:nvCxnSpPr>
          <p:cNvPr id="18" name="Rett pilkobling 17">
            <a:extLst>
              <a:ext uri="{FF2B5EF4-FFF2-40B4-BE49-F238E27FC236}">
                <a16:creationId xmlns:a16="http://schemas.microsoft.com/office/drawing/2014/main" id="{CCBFB3EA-DC0E-4054-906C-240B9F2F64E9}"/>
              </a:ext>
            </a:extLst>
          </p:cNvPr>
          <p:cNvCxnSpPr>
            <a:cxnSpLocks/>
            <a:stCxn id="16" idx="2"/>
          </p:cNvCxnSpPr>
          <p:nvPr/>
        </p:nvCxnSpPr>
        <p:spPr>
          <a:xfrm>
            <a:off x="6361043" y="5340596"/>
            <a:ext cx="2202512" cy="932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6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C2BC97B1-6DA9-4444-85A2-EE49A0A8160D}"/>
              </a:ext>
            </a:extLst>
          </p:cNvPr>
          <p:cNvSpPr txBox="1"/>
          <p:nvPr/>
        </p:nvSpPr>
        <p:spPr>
          <a:xfrm>
            <a:off x="5977247" y="2087626"/>
            <a:ext cx="5118098" cy="2308324"/>
          </a:xfrm>
          <a:prstGeom prst="rect">
            <a:avLst/>
          </a:prstGeom>
          <a:solidFill>
            <a:schemeClr val="accent3">
              <a:lumMod val="40000"/>
              <a:lumOff val="60000"/>
            </a:schemeClr>
          </a:solidFill>
        </p:spPr>
        <p:txBody>
          <a:bodyPr wrap="square" rtlCol="0">
            <a:spAutoFit/>
          </a:bodyPr>
          <a:lstStyle/>
          <a:p>
            <a:r>
              <a:rPr lang="nb-NO" dirty="0"/>
              <a:t>Brannvesen som har tjenesten skal huke av på egen.</a:t>
            </a:r>
          </a:p>
          <a:p>
            <a:r>
              <a:rPr lang="nb-NO" dirty="0"/>
              <a:t>Sett inn antall personer og antall timer. Her kan det velges om det personell på vakt eller innkalt som utfører RVR-arbeid Systemet regner ut summene automatisk. Der hvor «egen» har vært i nabokommune legges ført inn egen og trykker lagre personell så trykkes det legg til personell på nytt og nabobrannvesen kan legges inn. </a:t>
            </a:r>
          </a:p>
        </p:txBody>
      </p:sp>
      <p:pic>
        <p:nvPicPr>
          <p:cNvPr id="5" name="Bilde 4">
            <a:extLst>
              <a:ext uri="{FF2B5EF4-FFF2-40B4-BE49-F238E27FC236}">
                <a16:creationId xmlns:a16="http://schemas.microsoft.com/office/drawing/2014/main" id="{8DAD6024-708A-4D31-A7C8-05DA32AF0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20350E2-5AC5-4F36-A985-5DC4E34A9A71}"/>
              </a:ext>
            </a:extLst>
          </p:cNvPr>
          <p:cNvSpPr txBox="1"/>
          <p:nvPr/>
        </p:nvSpPr>
        <p:spPr>
          <a:xfrm>
            <a:off x="5816766" y="4792312"/>
            <a:ext cx="5977184" cy="1200329"/>
          </a:xfrm>
          <a:prstGeom prst="rect">
            <a:avLst/>
          </a:prstGeom>
          <a:solidFill>
            <a:schemeClr val="accent3">
              <a:lumMod val="40000"/>
              <a:lumOff val="60000"/>
            </a:schemeClr>
          </a:solidFill>
        </p:spPr>
        <p:txBody>
          <a:bodyPr wrap="square" rtlCol="0">
            <a:spAutoFit/>
          </a:bodyPr>
          <a:lstStyle/>
          <a:p>
            <a:r>
              <a:rPr lang="nb-NO" dirty="0"/>
              <a:t>Er det benyttet personell fra et brannvesen som ikke har RVR-tjenesten skal det hukes av på annet og prosessen er lik.</a:t>
            </a:r>
          </a:p>
          <a:p>
            <a:r>
              <a:rPr lang="nb-NO" dirty="0"/>
              <a:t>Husk! Adm. tillegg for rapportene godtgjøres RVR-enheten selv om ikke eget brannvesen har vært på oppdraget.</a:t>
            </a:r>
          </a:p>
        </p:txBody>
      </p:sp>
      <p:pic>
        <p:nvPicPr>
          <p:cNvPr id="7" name="Bilde 6">
            <a:extLst>
              <a:ext uri="{FF2B5EF4-FFF2-40B4-BE49-F238E27FC236}">
                <a16:creationId xmlns:a16="http://schemas.microsoft.com/office/drawing/2014/main" id="{E45F7F9A-3F36-4E9F-B3D8-01F536BC2311}"/>
              </a:ext>
            </a:extLst>
          </p:cNvPr>
          <p:cNvPicPr>
            <a:picLocks noChangeAspect="1"/>
          </p:cNvPicPr>
          <p:nvPr/>
        </p:nvPicPr>
        <p:blipFill>
          <a:blip r:embed="rId3"/>
          <a:stretch>
            <a:fillRect/>
          </a:stretch>
        </p:blipFill>
        <p:spPr>
          <a:xfrm>
            <a:off x="241110" y="2164348"/>
            <a:ext cx="4881644" cy="4245922"/>
          </a:xfrm>
          <a:prstGeom prst="rect">
            <a:avLst/>
          </a:prstGeom>
        </p:spPr>
      </p:pic>
      <p:sp>
        <p:nvSpPr>
          <p:cNvPr id="3" name="TekstSylinder 2">
            <a:extLst>
              <a:ext uri="{FF2B5EF4-FFF2-40B4-BE49-F238E27FC236}">
                <a16:creationId xmlns:a16="http://schemas.microsoft.com/office/drawing/2014/main" id="{4C32DEA7-A94D-46D4-A146-9EA185535D95}"/>
              </a:ext>
            </a:extLst>
          </p:cNvPr>
          <p:cNvSpPr txBox="1"/>
          <p:nvPr/>
        </p:nvSpPr>
        <p:spPr>
          <a:xfrm>
            <a:off x="0" y="778755"/>
            <a:ext cx="12192000" cy="523220"/>
          </a:xfrm>
          <a:prstGeom prst="rect">
            <a:avLst/>
          </a:prstGeom>
          <a:solidFill>
            <a:srgbClr val="FFC000"/>
          </a:solidFill>
        </p:spPr>
        <p:txBody>
          <a:bodyPr wrap="square" rtlCol="0">
            <a:spAutoFit/>
          </a:bodyPr>
          <a:lstStyle/>
          <a:p>
            <a:pPr algn="ctr"/>
            <a:r>
              <a:rPr lang="nb-NO" sz="2800" b="1" dirty="0"/>
              <a:t>Felt E. RVR-personell</a:t>
            </a:r>
            <a:endParaRPr lang="nb-NO" sz="2800" dirty="0"/>
          </a:p>
        </p:txBody>
      </p:sp>
      <p:cxnSp>
        <p:nvCxnSpPr>
          <p:cNvPr id="8" name="Rett pilkobling 7">
            <a:extLst>
              <a:ext uri="{FF2B5EF4-FFF2-40B4-BE49-F238E27FC236}">
                <a16:creationId xmlns:a16="http://schemas.microsoft.com/office/drawing/2014/main" id="{AFDDB466-B2B2-4742-8E99-FE4537BF8294}"/>
              </a:ext>
            </a:extLst>
          </p:cNvPr>
          <p:cNvCxnSpPr>
            <a:cxnSpLocks/>
            <a:stCxn id="2" idx="1"/>
          </p:cNvCxnSpPr>
          <p:nvPr/>
        </p:nvCxnSpPr>
        <p:spPr>
          <a:xfrm flipH="1" flipV="1">
            <a:off x="1264722" y="3111335"/>
            <a:ext cx="4552044" cy="228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693CA3AA-82DB-463C-8679-825C5C9B83AE}"/>
              </a:ext>
            </a:extLst>
          </p:cNvPr>
          <p:cNvCxnSpPr/>
          <p:nvPr/>
        </p:nvCxnSpPr>
        <p:spPr>
          <a:xfrm flipH="1">
            <a:off x="700644" y="2286000"/>
            <a:ext cx="5276603" cy="754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4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FC1C43B-5D58-4767-B933-AE3799311726}"/>
              </a:ext>
            </a:extLst>
          </p:cNvPr>
          <p:cNvPicPr>
            <a:picLocks noChangeAspect="1"/>
          </p:cNvPicPr>
          <p:nvPr/>
        </p:nvPicPr>
        <p:blipFill rotWithShape="1">
          <a:blip r:embed="rId2"/>
          <a:srcRect l="29919" t="17417" r="29838" b="9825"/>
          <a:stretch/>
        </p:blipFill>
        <p:spPr>
          <a:xfrm>
            <a:off x="419387" y="1346488"/>
            <a:ext cx="4832075" cy="4686822"/>
          </a:xfrm>
          <a:prstGeom prst="rect">
            <a:avLst/>
          </a:prstGeom>
        </p:spPr>
      </p:pic>
      <p:sp>
        <p:nvSpPr>
          <p:cNvPr id="4" name="TekstSylinder 3">
            <a:extLst>
              <a:ext uri="{FF2B5EF4-FFF2-40B4-BE49-F238E27FC236}">
                <a16:creationId xmlns:a16="http://schemas.microsoft.com/office/drawing/2014/main" id="{C777947B-1972-4CF0-A6E5-F0E6BFF85A29}"/>
              </a:ext>
            </a:extLst>
          </p:cNvPr>
          <p:cNvSpPr txBox="1"/>
          <p:nvPr/>
        </p:nvSpPr>
        <p:spPr>
          <a:xfrm>
            <a:off x="6345799" y="2889680"/>
            <a:ext cx="5426814" cy="1477328"/>
          </a:xfrm>
          <a:prstGeom prst="rect">
            <a:avLst/>
          </a:prstGeom>
          <a:solidFill>
            <a:schemeClr val="accent3">
              <a:lumMod val="40000"/>
              <a:lumOff val="60000"/>
            </a:schemeClr>
          </a:solidFill>
        </p:spPr>
        <p:txBody>
          <a:bodyPr wrap="square" rtlCol="0">
            <a:spAutoFit/>
          </a:bodyPr>
          <a:lstStyle/>
          <a:p>
            <a:r>
              <a:rPr lang="nb-NO" dirty="0"/>
              <a:t>Ved bruk av annen kan det søkes i lista til det brannvesenet som har utført arbeidet. Start med å skrive inn navn på brannvesen eller kommune. Denne listen revideres en gang per år så avvik kan forekomme. </a:t>
            </a:r>
          </a:p>
          <a:p>
            <a:endParaRPr lang="nb-NO" dirty="0"/>
          </a:p>
        </p:txBody>
      </p:sp>
      <p:pic>
        <p:nvPicPr>
          <p:cNvPr id="5" name="Bilde 4">
            <a:extLst>
              <a:ext uri="{FF2B5EF4-FFF2-40B4-BE49-F238E27FC236}">
                <a16:creationId xmlns:a16="http://schemas.microsoft.com/office/drawing/2014/main" id="{8D4A2F6F-75B9-4D4B-8192-6919CB8322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7C2B473-4519-4E8B-9911-DD8CC68A31E0}"/>
              </a:ext>
            </a:extLst>
          </p:cNvPr>
          <p:cNvSpPr txBox="1"/>
          <p:nvPr/>
        </p:nvSpPr>
        <p:spPr>
          <a:xfrm>
            <a:off x="0" y="700583"/>
            <a:ext cx="12191999" cy="523220"/>
          </a:xfrm>
          <a:prstGeom prst="rect">
            <a:avLst/>
          </a:prstGeom>
          <a:solidFill>
            <a:schemeClr val="accent4">
              <a:lumMod val="75000"/>
            </a:schemeClr>
          </a:solidFill>
        </p:spPr>
        <p:txBody>
          <a:bodyPr wrap="square" rtlCol="0">
            <a:spAutoFit/>
          </a:bodyPr>
          <a:lstStyle/>
          <a:p>
            <a:r>
              <a:rPr lang="nb-NO" sz="2800" b="1" dirty="0"/>
              <a:t>				Felt E. RVR-personell</a:t>
            </a:r>
          </a:p>
        </p:txBody>
      </p:sp>
      <p:cxnSp>
        <p:nvCxnSpPr>
          <p:cNvPr id="7" name="Rett pilkobling 6">
            <a:extLst>
              <a:ext uri="{FF2B5EF4-FFF2-40B4-BE49-F238E27FC236}">
                <a16:creationId xmlns:a16="http://schemas.microsoft.com/office/drawing/2014/main" id="{D3267321-BD24-4E2B-8C42-181F6A610EFF}"/>
              </a:ext>
            </a:extLst>
          </p:cNvPr>
          <p:cNvCxnSpPr>
            <a:cxnSpLocks/>
            <a:stCxn id="4" idx="1"/>
          </p:cNvCxnSpPr>
          <p:nvPr/>
        </p:nvCxnSpPr>
        <p:spPr>
          <a:xfrm flipH="1" flipV="1">
            <a:off x="3342904" y="2802577"/>
            <a:ext cx="3002895" cy="825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8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5388F7C1-A34C-4286-855B-9EABFB7F068D}"/>
              </a:ext>
            </a:extLst>
          </p:cNvPr>
          <p:cNvSpPr>
            <a:spLocks noGrp="1"/>
          </p:cNvSpPr>
          <p:nvPr>
            <p:ph type="title"/>
          </p:nvPr>
        </p:nvSpPr>
        <p:spPr>
          <a:xfrm>
            <a:off x="0" y="826208"/>
            <a:ext cx="12192000" cy="646332"/>
          </a:xfrm>
          <a:solidFill>
            <a:srgbClr val="FFC000"/>
          </a:solidFill>
        </p:spPr>
        <p:txBody>
          <a:bodyPr>
            <a:noAutofit/>
          </a:bodyPr>
          <a:lstStyle/>
          <a:p>
            <a:pPr algn="ctr"/>
            <a:r>
              <a:rPr lang="nb-NO" sz="2400" b="1" dirty="0">
                <a:latin typeface="+mn-lt"/>
              </a:rPr>
              <a:t>Er rapporten klar så sendes den til godkjenning. Den vil da sendes til ansvarlig internt for   godkjenning og gjennomlesning før innsending til RVR-administrasjonen for godtgjøring   </a:t>
            </a:r>
          </a:p>
        </p:txBody>
      </p:sp>
      <p:pic>
        <p:nvPicPr>
          <p:cNvPr id="7" name="Bilde 6">
            <a:extLst>
              <a:ext uri="{FF2B5EF4-FFF2-40B4-BE49-F238E27FC236}">
                <a16:creationId xmlns:a16="http://schemas.microsoft.com/office/drawing/2014/main" id="{9B2C52B9-5BAC-47DA-ACFB-843FF380EABF}"/>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12" name="Bilde 11">
            <a:extLst>
              <a:ext uri="{FF2B5EF4-FFF2-40B4-BE49-F238E27FC236}">
                <a16:creationId xmlns:a16="http://schemas.microsoft.com/office/drawing/2014/main" id="{709B4BFA-1FEC-496C-B69D-7FE7273DCD8A}"/>
              </a:ext>
            </a:extLst>
          </p:cNvPr>
          <p:cNvPicPr>
            <a:picLocks noChangeAspect="1"/>
          </p:cNvPicPr>
          <p:nvPr/>
        </p:nvPicPr>
        <p:blipFill>
          <a:blip r:embed="rId3"/>
          <a:stretch>
            <a:fillRect/>
          </a:stretch>
        </p:blipFill>
        <p:spPr>
          <a:xfrm>
            <a:off x="105998" y="1682773"/>
            <a:ext cx="8704706" cy="4882304"/>
          </a:xfrm>
          <a:prstGeom prst="rect">
            <a:avLst/>
          </a:prstGeom>
        </p:spPr>
      </p:pic>
      <p:pic>
        <p:nvPicPr>
          <p:cNvPr id="13" name="Bilde 12">
            <a:extLst>
              <a:ext uri="{FF2B5EF4-FFF2-40B4-BE49-F238E27FC236}">
                <a16:creationId xmlns:a16="http://schemas.microsoft.com/office/drawing/2014/main" id="{2105D849-8217-452E-87DE-6C0EE0F101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67741954-F195-48B0-849D-F9DAEEC0990B}"/>
              </a:ext>
            </a:extLst>
          </p:cNvPr>
          <p:cNvSpPr txBox="1"/>
          <p:nvPr/>
        </p:nvSpPr>
        <p:spPr>
          <a:xfrm>
            <a:off x="6984443" y="5568019"/>
            <a:ext cx="4815444" cy="923330"/>
          </a:xfrm>
          <a:prstGeom prst="rect">
            <a:avLst/>
          </a:prstGeom>
          <a:solidFill>
            <a:schemeClr val="accent3">
              <a:lumMod val="40000"/>
              <a:lumOff val="60000"/>
            </a:schemeClr>
          </a:solidFill>
        </p:spPr>
        <p:txBody>
          <a:bodyPr wrap="square" rtlCol="0">
            <a:spAutoFit/>
          </a:bodyPr>
          <a:lstStyle/>
          <a:p>
            <a:r>
              <a:rPr lang="nb-NO" sz="1800" dirty="0"/>
              <a:t>Hvis det er flere opplysninger som ønskes med så kan rapporten lagres som kladd og legger seg da som kladd på startsiden</a:t>
            </a:r>
            <a:endParaRPr lang="nb-NO" dirty="0"/>
          </a:p>
        </p:txBody>
      </p:sp>
      <p:cxnSp>
        <p:nvCxnSpPr>
          <p:cNvPr id="4" name="Rett pilkobling 3">
            <a:extLst>
              <a:ext uri="{FF2B5EF4-FFF2-40B4-BE49-F238E27FC236}">
                <a16:creationId xmlns:a16="http://schemas.microsoft.com/office/drawing/2014/main" id="{8D4D219C-0610-467D-82F8-6CC04A17236D}"/>
              </a:ext>
            </a:extLst>
          </p:cNvPr>
          <p:cNvCxnSpPr>
            <a:stCxn id="2" idx="1"/>
          </p:cNvCxnSpPr>
          <p:nvPr/>
        </p:nvCxnSpPr>
        <p:spPr>
          <a:xfrm flipH="1" flipV="1">
            <a:off x="4773881" y="5866410"/>
            <a:ext cx="2210562" cy="16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36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9C3C00A9-B43D-44A4-AB92-A31563EA377F}"/>
              </a:ext>
            </a:extLst>
          </p:cNvPr>
          <p:cNvSpPr txBox="1"/>
          <p:nvPr/>
        </p:nvSpPr>
        <p:spPr>
          <a:xfrm>
            <a:off x="6150376" y="2413337"/>
            <a:ext cx="5283686" cy="923330"/>
          </a:xfrm>
          <a:prstGeom prst="rect">
            <a:avLst/>
          </a:prstGeom>
          <a:solidFill>
            <a:schemeClr val="accent3">
              <a:lumMod val="40000"/>
              <a:lumOff val="60000"/>
            </a:schemeClr>
          </a:solidFill>
        </p:spPr>
        <p:txBody>
          <a:bodyPr wrap="square" rtlCol="0">
            <a:spAutoFit/>
          </a:bodyPr>
          <a:lstStyle/>
          <a:p>
            <a:r>
              <a:rPr lang="nb-NO" dirty="0"/>
              <a:t>Gjelder for RVR-bilen, ikke andre mannskapsbiler. Systemet regner ut riktig godtgjøring når tid ut og inn settes. Viktig å legge inn ca. kjørte km.  </a:t>
            </a:r>
          </a:p>
        </p:txBody>
      </p:sp>
      <p:pic>
        <p:nvPicPr>
          <p:cNvPr id="5" name="Bilde 4">
            <a:extLst>
              <a:ext uri="{FF2B5EF4-FFF2-40B4-BE49-F238E27FC236}">
                <a16:creationId xmlns:a16="http://schemas.microsoft.com/office/drawing/2014/main" id="{D10F328F-B8CC-4938-9D30-E0ACE75A36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5DF81600-0735-4871-B2B3-EC9688B2027A}"/>
              </a:ext>
            </a:extLst>
          </p:cNvPr>
          <p:cNvSpPr txBox="1"/>
          <p:nvPr/>
        </p:nvSpPr>
        <p:spPr>
          <a:xfrm>
            <a:off x="0" y="831898"/>
            <a:ext cx="12191999" cy="523220"/>
          </a:xfrm>
          <a:prstGeom prst="rect">
            <a:avLst/>
          </a:prstGeom>
          <a:solidFill>
            <a:srgbClr val="FFC000"/>
          </a:solidFill>
        </p:spPr>
        <p:txBody>
          <a:bodyPr wrap="square" rtlCol="0">
            <a:spAutoFit/>
          </a:bodyPr>
          <a:lstStyle/>
          <a:p>
            <a:r>
              <a:rPr lang="nb-NO" dirty="0"/>
              <a:t>					</a:t>
            </a:r>
            <a:r>
              <a:rPr lang="nb-NO" sz="2800" b="1" dirty="0"/>
              <a:t>Felt F. RVR-bil</a:t>
            </a:r>
          </a:p>
        </p:txBody>
      </p:sp>
      <p:pic>
        <p:nvPicPr>
          <p:cNvPr id="7" name="Bilde 6">
            <a:extLst>
              <a:ext uri="{FF2B5EF4-FFF2-40B4-BE49-F238E27FC236}">
                <a16:creationId xmlns:a16="http://schemas.microsoft.com/office/drawing/2014/main" id="{DA604229-F804-4A16-82C2-A521C6478BFA}"/>
              </a:ext>
            </a:extLst>
          </p:cNvPr>
          <p:cNvPicPr>
            <a:picLocks noChangeAspect="1"/>
          </p:cNvPicPr>
          <p:nvPr/>
        </p:nvPicPr>
        <p:blipFill>
          <a:blip r:embed="rId3"/>
          <a:stretch>
            <a:fillRect/>
          </a:stretch>
        </p:blipFill>
        <p:spPr>
          <a:xfrm>
            <a:off x="184270" y="2069432"/>
            <a:ext cx="5591104" cy="3626662"/>
          </a:xfrm>
          <a:prstGeom prst="rect">
            <a:avLst/>
          </a:prstGeom>
        </p:spPr>
      </p:pic>
      <p:sp>
        <p:nvSpPr>
          <p:cNvPr id="9" name="TekstSylinder 8">
            <a:extLst>
              <a:ext uri="{FF2B5EF4-FFF2-40B4-BE49-F238E27FC236}">
                <a16:creationId xmlns:a16="http://schemas.microsoft.com/office/drawing/2014/main" id="{F95AE0FB-510A-48FB-B4B7-330BA7713402}"/>
              </a:ext>
            </a:extLst>
          </p:cNvPr>
          <p:cNvSpPr txBox="1"/>
          <p:nvPr/>
        </p:nvSpPr>
        <p:spPr>
          <a:xfrm>
            <a:off x="6173918" y="3652368"/>
            <a:ext cx="5260144" cy="1477328"/>
          </a:xfrm>
          <a:prstGeom prst="rect">
            <a:avLst/>
          </a:prstGeom>
          <a:solidFill>
            <a:schemeClr val="accent3">
              <a:lumMod val="40000"/>
              <a:lumOff val="60000"/>
            </a:schemeClr>
          </a:solidFill>
        </p:spPr>
        <p:txBody>
          <a:bodyPr wrap="square" rtlCol="0">
            <a:spAutoFit/>
          </a:bodyPr>
          <a:lstStyle/>
          <a:p>
            <a:r>
              <a:rPr lang="nb-NO" dirty="0"/>
              <a:t>Legg til dato og tid for ut og inn. Så legger du til antall kjørte kilometer. Klikk på Lagre RVR-bil.</a:t>
            </a:r>
          </a:p>
          <a:p>
            <a:endParaRPr lang="nb-NO" dirty="0"/>
          </a:p>
          <a:p>
            <a:r>
              <a:rPr lang="nb-NO" dirty="0"/>
              <a:t>Tips: Tid på bil inn kan settes frem i tid om man ønsker å sluttføre rapporten før bilen blir parkert.</a:t>
            </a:r>
          </a:p>
        </p:txBody>
      </p:sp>
    </p:spTree>
    <p:extLst>
      <p:ext uri="{BB962C8B-B14F-4D97-AF65-F5344CB8AC3E}">
        <p14:creationId xmlns:p14="http://schemas.microsoft.com/office/powerpoint/2010/main" val="171529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4F26F9B-9C00-4FE1-A76D-8859143F1E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96C27D9B-5A95-4631-A2B1-B71D9E5B42AB}"/>
              </a:ext>
            </a:extLst>
          </p:cNvPr>
          <p:cNvSpPr txBox="1"/>
          <p:nvPr/>
        </p:nvSpPr>
        <p:spPr>
          <a:xfrm>
            <a:off x="3486150" y="4876799"/>
            <a:ext cx="5562600" cy="1200329"/>
          </a:xfrm>
          <a:prstGeom prst="rect">
            <a:avLst/>
          </a:prstGeom>
          <a:solidFill>
            <a:schemeClr val="accent3">
              <a:lumMod val="40000"/>
              <a:lumOff val="60000"/>
            </a:schemeClr>
          </a:solidFill>
        </p:spPr>
        <p:txBody>
          <a:bodyPr wrap="square" rtlCol="0">
            <a:spAutoFit/>
          </a:bodyPr>
          <a:lstStyle/>
          <a:p>
            <a:r>
              <a:rPr lang="nb-NO" dirty="0"/>
              <a:t>Har det blitt gitt bistand fra en annen RVR-enhet hvor det er flere RVR-biler på hendelsen må det skrives egen rapport for godtgjøring. Det er kun mulig å legge inn en bil i systemet.  </a:t>
            </a:r>
          </a:p>
        </p:txBody>
      </p:sp>
      <p:pic>
        <p:nvPicPr>
          <p:cNvPr id="6" name="Bilde 5">
            <a:extLst>
              <a:ext uri="{FF2B5EF4-FFF2-40B4-BE49-F238E27FC236}">
                <a16:creationId xmlns:a16="http://schemas.microsoft.com/office/drawing/2014/main" id="{08DE91F9-A94A-4FF2-891F-12F3108484D5}"/>
              </a:ext>
            </a:extLst>
          </p:cNvPr>
          <p:cNvPicPr>
            <a:picLocks noChangeAspect="1"/>
          </p:cNvPicPr>
          <p:nvPr/>
        </p:nvPicPr>
        <p:blipFill>
          <a:blip r:embed="rId3"/>
          <a:stretch>
            <a:fillRect/>
          </a:stretch>
        </p:blipFill>
        <p:spPr>
          <a:xfrm>
            <a:off x="619125" y="2667000"/>
            <a:ext cx="10953750" cy="1524000"/>
          </a:xfrm>
          <a:prstGeom prst="rect">
            <a:avLst/>
          </a:prstGeom>
        </p:spPr>
      </p:pic>
      <p:sp>
        <p:nvSpPr>
          <p:cNvPr id="7" name="TekstSylinder 6">
            <a:extLst>
              <a:ext uri="{FF2B5EF4-FFF2-40B4-BE49-F238E27FC236}">
                <a16:creationId xmlns:a16="http://schemas.microsoft.com/office/drawing/2014/main" id="{C0A0C759-234A-4585-B648-FFE35A04FCC1}"/>
              </a:ext>
            </a:extLst>
          </p:cNvPr>
          <p:cNvSpPr txBox="1"/>
          <p:nvPr/>
        </p:nvSpPr>
        <p:spPr>
          <a:xfrm>
            <a:off x="0" y="863202"/>
            <a:ext cx="12192000" cy="523220"/>
          </a:xfrm>
          <a:prstGeom prst="rect">
            <a:avLst/>
          </a:prstGeom>
          <a:solidFill>
            <a:srgbClr val="FFC000"/>
          </a:solidFill>
        </p:spPr>
        <p:txBody>
          <a:bodyPr wrap="square" rtlCol="0">
            <a:spAutoFit/>
          </a:bodyPr>
          <a:lstStyle/>
          <a:p>
            <a:r>
              <a:rPr lang="nb-NO" sz="2800" b="1" dirty="0"/>
              <a:t>					Felt F. RVR-bil</a:t>
            </a:r>
          </a:p>
        </p:txBody>
      </p:sp>
    </p:spTree>
    <p:extLst>
      <p:ext uri="{BB962C8B-B14F-4D97-AF65-F5344CB8AC3E}">
        <p14:creationId xmlns:p14="http://schemas.microsoft.com/office/powerpoint/2010/main" val="101297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2439CE-9EAA-49D0-97A8-6F8A52BF02F4}"/>
              </a:ext>
            </a:extLst>
          </p:cNvPr>
          <p:cNvSpPr>
            <a:spLocks noGrp="1"/>
          </p:cNvSpPr>
          <p:nvPr>
            <p:ph type="title"/>
          </p:nvPr>
        </p:nvSpPr>
        <p:spPr>
          <a:xfrm>
            <a:off x="0" y="648254"/>
            <a:ext cx="12192000" cy="596349"/>
          </a:xfrm>
          <a:solidFill>
            <a:srgbClr val="FFC000"/>
          </a:solidFill>
        </p:spPr>
        <p:txBody>
          <a:bodyPr>
            <a:normAutofit/>
          </a:bodyPr>
          <a:lstStyle/>
          <a:p>
            <a:r>
              <a:rPr lang="nb-NO" sz="2800" dirty="0">
                <a:latin typeface="+mn-lt"/>
              </a:rPr>
              <a:t>					</a:t>
            </a:r>
            <a:r>
              <a:rPr lang="nb-NO" sz="2800" b="1" dirty="0">
                <a:latin typeface="+mn-lt"/>
              </a:rPr>
              <a:t>Smarte tips!</a:t>
            </a:r>
          </a:p>
        </p:txBody>
      </p:sp>
      <p:pic>
        <p:nvPicPr>
          <p:cNvPr id="3" name="Bilde 2">
            <a:extLst>
              <a:ext uri="{FF2B5EF4-FFF2-40B4-BE49-F238E27FC236}">
                <a16:creationId xmlns:a16="http://schemas.microsoft.com/office/drawing/2014/main" id="{96FA9D67-7A4F-4C1A-8047-0A0281C0FE6C}"/>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5" name="Bilde 4">
            <a:extLst>
              <a:ext uri="{FF2B5EF4-FFF2-40B4-BE49-F238E27FC236}">
                <a16:creationId xmlns:a16="http://schemas.microsoft.com/office/drawing/2014/main" id="{59EAB41E-D966-417D-907F-E0303D50ED67}"/>
              </a:ext>
            </a:extLst>
          </p:cNvPr>
          <p:cNvPicPr>
            <a:picLocks noChangeAspect="1"/>
          </p:cNvPicPr>
          <p:nvPr/>
        </p:nvPicPr>
        <p:blipFill>
          <a:blip r:embed="rId3"/>
          <a:stretch>
            <a:fillRect/>
          </a:stretch>
        </p:blipFill>
        <p:spPr>
          <a:xfrm>
            <a:off x="0" y="5840092"/>
            <a:ext cx="12192000" cy="425676"/>
          </a:xfrm>
          <a:prstGeom prst="rect">
            <a:avLst/>
          </a:prstGeom>
        </p:spPr>
      </p:pic>
      <p:pic>
        <p:nvPicPr>
          <p:cNvPr id="6" name="Bilde 5">
            <a:extLst>
              <a:ext uri="{FF2B5EF4-FFF2-40B4-BE49-F238E27FC236}">
                <a16:creationId xmlns:a16="http://schemas.microsoft.com/office/drawing/2014/main" id="{9D2A0DF6-78B6-4F3C-A188-E31274B930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7" name="TekstSylinder 6">
            <a:extLst>
              <a:ext uri="{FF2B5EF4-FFF2-40B4-BE49-F238E27FC236}">
                <a16:creationId xmlns:a16="http://schemas.microsoft.com/office/drawing/2014/main" id="{EC30A26E-D06C-4887-B618-D2E526C6786B}"/>
              </a:ext>
            </a:extLst>
          </p:cNvPr>
          <p:cNvSpPr txBox="1"/>
          <p:nvPr/>
        </p:nvSpPr>
        <p:spPr>
          <a:xfrm>
            <a:off x="8063009" y="4255711"/>
            <a:ext cx="3528032" cy="923330"/>
          </a:xfrm>
          <a:prstGeom prst="rect">
            <a:avLst/>
          </a:prstGeom>
          <a:solidFill>
            <a:schemeClr val="accent3">
              <a:lumMod val="40000"/>
              <a:lumOff val="60000"/>
            </a:schemeClr>
          </a:solidFill>
        </p:spPr>
        <p:txBody>
          <a:bodyPr wrap="square" rtlCol="0">
            <a:spAutoFit/>
          </a:bodyPr>
          <a:lstStyle/>
          <a:p>
            <a:r>
              <a:rPr lang="nb-NO" dirty="0"/>
              <a:t>Ønskes det dialog eller om det skal gis noe mer relevant informasjon så kan det gjøres her.</a:t>
            </a:r>
          </a:p>
        </p:txBody>
      </p:sp>
      <p:cxnSp>
        <p:nvCxnSpPr>
          <p:cNvPr id="9" name="Rett pilkobling 8">
            <a:extLst>
              <a:ext uri="{FF2B5EF4-FFF2-40B4-BE49-F238E27FC236}">
                <a16:creationId xmlns:a16="http://schemas.microsoft.com/office/drawing/2014/main" id="{EE2B4316-838C-4D30-BB27-80F47FF7A1CA}"/>
              </a:ext>
            </a:extLst>
          </p:cNvPr>
          <p:cNvCxnSpPr>
            <a:cxnSpLocks/>
          </p:cNvCxnSpPr>
          <p:nvPr/>
        </p:nvCxnSpPr>
        <p:spPr>
          <a:xfrm>
            <a:off x="9874526" y="5179041"/>
            <a:ext cx="1957166" cy="80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Bilde 10">
            <a:extLst>
              <a:ext uri="{FF2B5EF4-FFF2-40B4-BE49-F238E27FC236}">
                <a16:creationId xmlns:a16="http://schemas.microsoft.com/office/drawing/2014/main" id="{D64AF508-7853-4522-93E8-91EE243AD591}"/>
              </a:ext>
            </a:extLst>
          </p:cNvPr>
          <p:cNvPicPr>
            <a:picLocks noChangeAspect="1"/>
          </p:cNvPicPr>
          <p:nvPr/>
        </p:nvPicPr>
        <p:blipFill>
          <a:blip r:embed="rId5"/>
          <a:stretch>
            <a:fillRect/>
          </a:stretch>
        </p:blipFill>
        <p:spPr>
          <a:xfrm>
            <a:off x="0" y="1165799"/>
            <a:ext cx="12192000" cy="2308325"/>
          </a:xfrm>
          <a:prstGeom prst="rect">
            <a:avLst/>
          </a:prstGeom>
        </p:spPr>
      </p:pic>
      <p:sp>
        <p:nvSpPr>
          <p:cNvPr id="13" name="TekstSylinder 12">
            <a:extLst>
              <a:ext uri="{FF2B5EF4-FFF2-40B4-BE49-F238E27FC236}">
                <a16:creationId xmlns:a16="http://schemas.microsoft.com/office/drawing/2014/main" id="{77C1502A-70D1-42ED-9FAD-74BF49811510}"/>
              </a:ext>
            </a:extLst>
          </p:cNvPr>
          <p:cNvSpPr txBox="1"/>
          <p:nvPr/>
        </p:nvSpPr>
        <p:spPr>
          <a:xfrm>
            <a:off x="65314" y="3474125"/>
            <a:ext cx="3469991" cy="2308324"/>
          </a:xfrm>
          <a:prstGeom prst="rect">
            <a:avLst/>
          </a:prstGeom>
          <a:solidFill>
            <a:schemeClr val="accent3">
              <a:lumMod val="40000"/>
              <a:lumOff val="60000"/>
            </a:schemeClr>
          </a:solidFill>
        </p:spPr>
        <p:txBody>
          <a:bodyPr wrap="square" rtlCol="0">
            <a:spAutoFit/>
          </a:bodyPr>
          <a:lstStyle/>
          <a:p>
            <a:r>
              <a:rPr lang="nb-NO" dirty="0"/>
              <a:t>Med å klikke på	   øverst til venstre kommer man tilbake til start siden. </a:t>
            </a:r>
          </a:p>
          <a:p>
            <a:r>
              <a:rPr lang="nb-NO" dirty="0"/>
              <a:t>Rapporten legger seg som kladd og kan åpnes seinere for videre arbeid ved å trykke på       . </a:t>
            </a:r>
          </a:p>
          <a:p>
            <a:r>
              <a:rPr lang="nb-NO" dirty="0"/>
              <a:t>Trykk videre  på rediger rapport og du kan legge inn ønsket info.  </a:t>
            </a:r>
          </a:p>
        </p:txBody>
      </p:sp>
      <p:pic>
        <p:nvPicPr>
          <p:cNvPr id="17" name="Bilde 16">
            <a:extLst>
              <a:ext uri="{FF2B5EF4-FFF2-40B4-BE49-F238E27FC236}">
                <a16:creationId xmlns:a16="http://schemas.microsoft.com/office/drawing/2014/main" id="{E89C8B8C-D00F-4F86-8B95-101156DA7901}"/>
              </a:ext>
            </a:extLst>
          </p:cNvPr>
          <p:cNvPicPr>
            <a:picLocks noChangeAspect="1"/>
          </p:cNvPicPr>
          <p:nvPr/>
        </p:nvPicPr>
        <p:blipFill>
          <a:blip r:embed="rId6"/>
          <a:stretch>
            <a:fillRect/>
          </a:stretch>
        </p:blipFill>
        <p:spPr>
          <a:xfrm>
            <a:off x="1677720" y="3514623"/>
            <a:ext cx="396508" cy="274166"/>
          </a:xfrm>
          <a:prstGeom prst="rect">
            <a:avLst/>
          </a:prstGeom>
        </p:spPr>
      </p:pic>
      <p:pic>
        <p:nvPicPr>
          <p:cNvPr id="24" name="Bilde 23">
            <a:extLst>
              <a:ext uri="{FF2B5EF4-FFF2-40B4-BE49-F238E27FC236}">
                <a16:creationId xmlns:a16="http://schemas.microsoft.com/office/drawing/2014/main" id="{723DF9CB-4352-44BA-9104-88F4DAEC45B2}"/>
              </a:ext>
            </a:extLst>
          </p:cNvPr>
          <p:cNvPicPr>
            <a:picLocks noChangeAspect="1"/>
          </p:cNvPicPr>
          <p:nvPr/>
        </p:nvPicPr>
        <p:blipFill>
          <a:blip r:embed="rId7"/>
          <a:stretch>
            <a:fillRect/>
          </a:stretch>
        </p:blipFill>
        <p:spPr>
          <a:xfrm>
            <a:off x="1624425" y="4898451"/>
            <a:ext cx="295275" cy="266700"/>
          </a:xfrm>
          <a:prstGeom prst="rect">
            <a:avLst/>
          </a:prstGeom>
        </p:spPr>
      </p:pic>
      <p:sp>
        <p:nvSpPr>
          <p:cNvPr id="25" name="TekstSylinder 24">
            <a:extLst>
              <a:ext uri="{FF2B5EF4-FFF2-40B4-BE49-F238E27FC236}">
                <a16:creationId xmlns:a16="http://schemas.microsoft.com/office/drawing/2014/main" id="{0C31C1EF-DAB8-4008-935D-2E0163A523EC}"/>
              </a:ext>
            </a:extLst>
          </p:cNvPr>
          <p:cNvSpPr txBox="1"/>
          <p:nvPr/>
        </p:nvSpPr>
        <p:spPr>
          <a:xfrm>
            <a:off x="4570558" y="3570131"/>
            <a:ext cx="2935522" cy="1200329"/>
          </a:xfrm>
          <a:prstGeom prst="rect">
            <a:avLst/>
          </a:prstGeom>
          <a:solidFill>
            <a:schemeClr val="accent3">
              <a:lumMod val="40000"/>
              <a:lumOff val="60000"/>
            </a:schemeClr>
          </a:solidFill>
        </p:spPr>
        <p:txBody>
          <a:bodyPr wrap="square" rtlCol="0">
            <a:spAutoFit/>
          </a:bodyPr>
          <a:lstStyle/>
          <a:p>
            <a:r>
              <a:rPr lang="nb-NO" dirty="0"/>
              <a:t>Mikrofontegnet under Felt C. Oppdrag og arbeid kan ved å trykkes inn skrive automatisk det man snakker inn.</a:t>
            </a:r>
          </a:p>
        </p:txBody>
      </p:sp>
      <p:pic>
        <p:nvPicPr>
          <p:cNvPr id="27" name="Bilde 26">
            <a:extLst>
              <a:ext uri="{FF2B5EF4-FFF2-40B4-BE49-F238E27FC236}">
                <a16:creationId xmlns:a16="http://schemas.microsoft.com/office/drawing/2014/main" id="{3C1D4A2D-5E70-40E6-A69A-7A43075203DE}"/>
              </a:ext>
            </a:extLst>
          </p:cNvPr>
          <p:cNvPicPr>
            <a:picLocks noChangeAspect="1"/>
          </p:cNvPicPr>
          <p:nvPr/>
        </p:nvPicPr>
        <p:blipFill>
          <a:blip r:embed="rId8"/>
          <a:stretch>
            <a:fillRect/>
          </a:stretch>
        </p:blipFill>
        <p:spPr>
          <a:xfrm>
            <a:off x="3998015" y="5031801"/>
            <a:ext cx="3528032" cy="808291"/>
          </a:xfrm>
          <a:prstGeom prst="rect">
            <a:avLst/>
          </a:prstGeom>
        </p:spPr>
      </p:pic>
      <p:cxnSp>
        <p:nvCxnSpPr>
          <p:cNvPr id="29" name="Rett pilkobling 28">
            <a:extLst>
              <a:ext uri="{FF2B5EF4-FFF2-40B4-BE49-F238E27FC236}">
                <a16:creationId xmlns:a16="http://schemas.microsoft.com/office/drawing/2014/main" id="{B9E3CA85-8F5C-4457-A2F8-BD336B85E695}"/>
              </a:ext>
            </a:extLst>
          </p:cNvPr>
          <p:cNvCxnSpPr>
            <a:cxnSpLocks/>
          </p:cNvCxnSpPr>
          <p:nvPr/>
        </p:nvCxnSpPr>
        <p:spPr>
          <a:xfrm flipH="1">
            <a:off x="4195597" y="4775821"/>
            <a:ext cx="1541323" cy="255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6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310CED7-CBCC-45B5-A0F4-AF9D1C89DD84}"/>
              </a:ext>
            </a:extLst>
          </p:cNvPr>
          <p:cNvSpPr txBox="1"/>
          <p:nvPr/>
        </p:nvSpPr>
        <p:spPr>
          <a:xfrm>
            <a:off x="-1" y="728771"/>
            <a:ext cx="12192001" cy="632518"/>
          </a:xfrm>
          <a:prstGeom prst="rect">
            <a:avLst/>
          </a:prstGeom>
          <a:solidFill>
            <a:srgbClr val="FFC000"/>
          </a:solidFill>
        </p:spPr>
        <p:txBody>
          <a:bodyPr vert="horz" lIns="91440" tIns="45720" rIns="91440" bIns="45720" rtlCol="0" anchor="ctr">
            <a:normAutofit/>
          </a:bodyPr>
          <a:lstStyle/>
          <a:p>
            <a:pPr>
              <a:lnSpc>
                <a:spcPct val="90000"/>
              </a:lnSpc>
              <a:spcBef>
                <a:spcPct val="0"/>
              </a:spcBef>
              <a:spcAft>
                <a:spcPts val="600"/>
              </a:spcAft>
            </a:pPr>
            <a:r>
              <a:rPr lang="nb-NO" sz="2800" b="1" dirty="0">
                <a:solidFill>
                  <a:schemeClr val="accent1"/>
                </a:solidFill>
                <a:ea typeface="+mj-ea"/>
                <a:cs typeface="Arial" panose="020B0604020202020204" pitchFamily="34" charset="0"/>
              </a:rPr>
              <a:t>				Innloggingssiden til rvroppdrag.no</a:t>
            </a:r>
          </a:p>
        </p:txBody>
      </p:sp>
      <p:pic>
        <p:nvPicPr>
          <p:cNvPr id="4" name="Bilde 3">
            <a:extLst>
              <a:ext uri="{FF2B5EF4-FFF2-40B4-BE49-F238E27FC236}">
                <a16:creationId xmlns:a16="http://schemas.microsoft.com/office/drawing/2014/main" id="{1A04EA3D-3A4D-4976-A54A-CF0C91E15A86}"/>
              </a:ext>
            </a:extLst>
          </p:cNvPr>
          <p:cNvPicPr>
            <a:picLocks noChangeAspect="1"/>
          </p:cNvPicPr>
          <p:nvPr/>
        </p:nvPicPr>
        <p:blipFill>
          <a:blip r:embed="rId2"/>
          <a:stretch>
            <a:fillRect/>
          </a:stretch>
        </p:blipFill>
        <p:spPr>
          <a:xfrm>
            <a:off x="1162678" y="1825625"/>
            <a:ext cx="4532643" cy="4351338"/>
          </a:xfrm>
          <a:prstGeom prst="rect">
            <a:avLst/>
          </a:prstGeom>
          <a:noFill/>
        </p:spPr>
      </p:pic>
      <p:sp>
        <p:nvSpPr>
          <p:cNvPr id="9" name="Content Placeholder 3">
            <a:extLst>
              <a:ext uri="{FF2B5EF4-FFF2-40B4-BE49-F238E27FC236}">
                <a16:creationId xmlns:a16="http://schemas.microsoft.com/office/drawing/2014/main" id="{5AE0EFE5-FC72-C9A2-F110-852524CE1307}"/>
              </a:ext>
            </a:extLst>
          </p:cNvPr>
          <p:cNvSpPr>
            <a:spLocks noGrp="1"/>
          </p:cNvSpPr>
          <p:nvPr>
            <p:ph sz="half" idx="2"/>
          </p:nvPr>
        </p:nvSpPr>
        <p:spPr>
          <a:xfrm>
            <a:off x="6344392" y="1896877"/>
            <a:ext cx="5181600" cy="4351338"/>
          </a:xfrm>
        </p:spPr>
        <p:txBody>
          <a:bodyPr vert="horz" lIns="91440" tIns="45720" rIns="91440" bIns="45720" rtlCol="0">
            <a:normAutofit/>
          </a:bodyPr>
          <a:lstStyle/>
          <a:p>
            <a:pPr marL="0" indent="0" algn="l">
              <a:buNone/>
            </a:pPr>
            <a:r>
              <a:rPr lang="nb-NO" sz="2000" b="0" i="0" dirty="0">
                <a:solidFill>
                  <a:srgbClr val="172B4D"/>
                </a:solidFill>
                <a:effectLst/>
                <a:latin typeface="+mn-lt"/>
              </a:rPr>
              <a:t>Brukernavn er </a:t>
            </a:r>
          </a:p>
          <a:p>
            <a:pPr marL="0" indent="0" algn="l">
              <a:buNone/>
            </a:pPr>
            <a:r>
              <a:rPr lang="nb-NO" sz="2000" b="0" i="0" dirty="0" err="1">
                <a:solidFill>
                  <a:srgbClr val="172B4D"/>
                </a:solidFill>
                <a:effectLst/>
                <a:latin typeface="+mn-lt"/>
              </a:rPr>
              <a:t>rvransvarlig</a:t>
            </a:r>
            <a:r>
              <a:rPr lang="nb-NO" sz="2000" b="0" i="0" dirty="0">
                <a:solidFill>
                  <a:srgbClr val="172B4D"/>
                </a:solidFill>
                <a:effectLst/>
                <a:latin typeface="+mn-lt"/>
              </a:rPr>
              <a:t>-&lt;</a:t>
            </a:r>
            <a:r>
              <a:rPr lang="nb-NO" sz="2000" b="0" i="0" dirty="0" err="1">
                <a:solidFill>
                  <a:srgbClr val="172B4D"/>
                </a:solidFill>
                <a:effectLst/>
                <a:latin typeface="+mn-lt"/>
              </a:rPr>
              <a:t>stasjonsnr</a:t>
            </a:r>
            <a:r>
              <a:rPr lang="nb-NO" sz="2000" b="0" i="0" dirty="0">
                <a:solidFill>
                  <a:srgbClr val="172B4D"/>
                </a:solidFill>
                <a:effectLst/>
                <a:latin typeface="+mn-lt"/>
              </a:rPr>
              <a:t>&gt;</a:t>
            </a:r>
          </a:p>
          <a:p>
            <a:pPr marL="0" indent="0" algn="l">
              <a:buNone/>
            </a:pPr>
            <a:r>
              <a:rPr lang="nb-NO" sz="2000" b="0" i="0" dirty="0">
                <a:solidFill>
                  <a:srgbClr val="172B4D"/>
                </a:solidFill>
                <a:effectLst/>
                <a:latin typeface="+mn-lt"/>
              </a:rPr>
              <a:t>eller</a:t>
            </a:r>
          </a:p>
          <a:p>
            <a:pPr marL="0" indent="0" algn="l">
              <a:buNone/>
            </a:pPr>
            <a:r>
              <a:rPr lang="nb-NO" sz="2000" b="0" i="0" dirty="0">
                <a:solidFill>
                  <a:srgbClr val="172B4D"/>
                </a:solidFill>
                <a:effectLst/>
                <a:latin typeface="+mn-lt"/>
              </a:rPr>
              <a:t>brannmann-&lt;</a:t>
            </a:r>
            <a:r>
              <a:rPr lang="nb-NO" sz="2000" b="0" i="0" dirty="0" err="1">
                <a:solidFill>
                  <a:srgbClr val="172B4D"/>
                </a:solidFill>
                <a:effectLst/>
                <a:latin typeface="+mn-lt"/>
              </a:rPr>
              <a:t>stasjonsnr</a:t>
            </a:r>
            <a:r>
              <a:rPr lang="nb-NO" sz="2000" b="0" i="0" dirty="0">
                <a:solidFill>
                  <a:srgbClr val="172B4D"/>
                </a:solidFill>
                <a:effectLst/>
                <a:latin typeface="+mn-lt"/>
              </a:rPr>
              <a:t>&gt; </a:t>
            </a:r>
            <a:r>
              <a:rPr lang="nb-NO" sz="2400" b="0" i="0" dirty="0">
                <a:solidFill>
                  <a:srgbClr val="172B4D"/>
                </a:solidFill>
                <a:effectLst/>
                <a:latin typeface="+mn-lt"/>
              </a:rPr>
              <a:t> </a:t>
            </a:r>
          </a:p>
          <a:p>
            <a:pPr marL="0" indent="0">
              <a:buNone/>
            </a:pPr>
            <a:endParaRPr lang="nb-NO" kern="1200" dirty="0">
              <a:latin typeface="Arial" panose="020B0604020202020204" pitchFamily="34" charset="0"/>
              <a:ea typeface="+mn-ea"/>
              <a:cs typeface="Arial" panose="020B0604020202020204" pitchFamily="34" charset="0"/>
            </a:endParaRPr>
          </a:p>
        </p:txBody>
      </p:sp>
      <p:pic>
        <p:nvPicPr>
          <p:cNvPr id="5" name="Bilde 4">
            <a:extLst>
              <a:ext uri="{FF2B5EF4-FFF2-40B4-BE49-F238E27FC236}">
                <a16:creationId xmlns:a16="http://schemas.microsoft.com/office/drawing/2014/main" id="{361A608B-64ED-40BE-8436-2DA95A8426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0"/>
            <a:ext cx="838200" cy="546735"/>
          </a:xfrm>
          <a:prstGeom prst="rect">
            <a:avLst/>
          </a:prstGeom>
          <a:noFill/>
          <a:ln>
            <a:noFill/>
          </a:ln>
        </p:spPr>
      </p:pic>
    </p:spTree>
    <p:extLst>
      <p:ext uri="{BB962C8B-B14F-4D97-AF65-F5344CB8AC3E}">
        <p14:creationId xmlns:p14="http://schemas.microsoft.com/office/powerpoint/2010/main" val="329840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07E30B2-BDE8-420E-9A71-9E01A17C385F}"/>
              </a:ext>
            </a:extLst>
          </p:cNvPr>
          <p:cNvPicPr>
            <a:picLocks noChangeAspect="1"/>
          </p:cNvPicPr>
          <p:nvPr/>
        </p:nvPicPr>
        <p:blipFill>
          <a:blip r:embed="rId2"/>
          <a:stretch>
            <a:fillRect/>
          </a:stretch>
        </p:blipFill>
        <p:spPr>
          <a:xfrm>
            <a:off x="2007556" y="1378472"/>
            <a:ext cx="8683362" cy="2535981"/>
          </a:xfrm>
          <a:prstGeom prst="rect">
            <a:avLst/>
          </a:prstGeom>
        </p:spPr>
      </p:pic>
      <p:sp>
        <p:nvSpPr>
          <p:cNvPr id="9" name="TekstSylinder 8">
            <a:extLst>
              <a:ext uri="{FF2B5EF4-FFF2-40B4-BE49-F238E27FC236}">
                <a16:creationId xmlns:a16="http://schemas.microsoft.com/office/drawing/2014/main" id="{678C32D6-91A0-4122-8493-6A3F17E26291}"/>
              </a:ext>
            </a:extLst>
          </p:cNvPr>
          <p:cNvSpPr txBox="1"/>
          <p:nvPr/>
        </p:nvSpPr>
        <p:spPr>
          <a:xfrm>
            <a:off x="441789" y="3914454"/>
            <a:ext cx="6072027" cy="1200329"/>
          </a:xfrm>
          <a:prstGeom prst="rect">
            <a:avLst/>
          </a:prstGeom>
          <a:solidFill>
            <a:schemeClr val="accent3">
              <a:lumMod val="40000"/>
              <a:lumOff val="60000"/>
            </a:schemeClr>
          </a:solidFill>
        </p:spPr>
        <p:txBody>
          <a:bodyPr wrap="square" rtlCol="0">
            <a:spAutoFit/>
          </a:bodyPr>
          <a:lstStyle/>
          <a:p>
            <a:r>
              <a:rPr lang="nb-NO" dirty="0"/>
              <a:t>Under «Arbeidsliste» vises oversikt over påbegynte rapporter. Under «Sendt til RVR-ansvarlig» vises en oversikt over de rapportene som du har sluttført og som skal godkjennes av RVR-ansvarlig. </a:t>
            </a:r>
          </a:p>
        </p:txBody>
      </p:sp>
      <p:sp>
        <p:nvSpPr>
          <p:cNvPr id="10" name="TekstSylinder 9">
            <a:extLst>
              <a:ext uri="{FF2B5EF4-FFF2-40B4-BE49-F238E27FC236}">
                <a16:creationId xmlns:a16="http://schemas.microsoft.com/office/drawing/2014/main" id="{7DBC1001-6B0D-46FD-8B90-490D43DA3EAB}"/>
              </a:ext>
            </a:extLst>
          </p:cNvPr>
          <p:cNvSpPr txBox="1"/>
          <p:nvPr/>
        </p:nvSpPr>
        <p:spPr>
          <a:xfrm>
            <a:off x="441789" y="5479528"/>
            <a:ext cx="6072027" cy="646331"/>
          </a:xfrm>
          <a:prstGeom prst="rect">
            <a:avLst/>
          </a:prstGeom>
          <a:solidFill>
            <a:schemeClr val="accent3">
              <a:lumMod val="40000"/>
              <a:lumOff val="60000"/>
            </a:schemeClr>
          </a:solidFill>
        </p:spPr>
        <p:txBody>
          <a:bodyPr wrap="square" rtlCol="0">
            <a:spAutoFit/>
          </a:bodyPr>
          <a:lstStyle/>
          <a:p>
            <a:r>
              <a:rPr lang="nb-NO" dirty="0"/>
              <a:t>I søkefeltet kan man skrive inn f.eks. adressen til skadestedet for å finne raskt frem til riktig rapport ved behov. </a:t>
            </a:r>
          </a:p>
        </p:txBody>
      </p:sp>
      <p:cxnSp>
        <p:nvCxnSpPr>
          <p:cNvPr id="15" name="Kobling: vinkel 14">
            <a:extLst>
              <a:ext uri="{FF2B5EF4-FFF2-40B4-BE49-F238E27FC236}">
                <a16:creationId xmlns:a16="http://schemas.microsoft.com/office/drawing/2014/main" id="{087716B9-8679-4641-B6E3-FE68B39CD75F}"/>
              </a:ext>
            </a:extLst>
          </p:cNvPr>
          <p:cNvCxnSpPr>
            <a:cxnSpLocks/>
            <a:stCxn id="10" idx="3"/>
          </p:cNvCxnSpPr>
          <p:nvPr/>
        </p:nvCxnSpPr>
        <p:spPr>
          <a:xfrm flipV="1">
            <a:off x="6513816" y="1626458"/>
            <a:ext cx="420368" cy="41762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Bilde 5">
            <a:extLst>
              <a:ext uri="{FF2B5EF4-FFF2-40B4-BE49-F238E27FC236}">
                <a16:creationId xmlns:a16="http://schemas.microsoft.com/office/drawing/2014/main" id="{511A17B3-EC7B-4079-A95D-27BA5346B4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cxnSp>
        <p:nvCxnSpPr>
          <p:cNvPr id="11" name="Rett pilkobling 10">
            <a:extLst>
              <a:ext uri="{FF2B5EF4-FFF2-40B4-BE49-F238E27FC236}">
                <a16:creationId xmlns:a16="http://schemas.microsoft.com/office/drawing/2014/main" id="{90B798D3-87C6-4716-A908-C90533A36FBA}"/>
              </a:ext>
            </a:extLst>
          </p:cNvPr>
          <p:cNvCxnSpPr>
            <a:cxnSpLocks/>
          </p:cNvCxnSpPr>
          <p:nvPr/>
        </p:nvCxnSpPr>
        <p:spPr>
          <a:xfrm flipV="1">
            <a:off x="8745239" y="2172239"/>
            <a:ext cx="1182532" cy="306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A259FD47-B3E2-4ED0-A5A6-92BA8B006286}"/>
              </a:ext>
            </a:extLst>
          </p:cNvPr>
          <p:cNvCxnSpPr>
            <a:cxnSpLocks/>
          </p:cNvCxnSpPr>
          <p:nvPr/>
        </p:nvCxnSpPr>
        <p:spPr>
          <a:xfrm>
            <a:off x="10789920" y="52997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kstSylinder 26">
            <a:extLst>
              <a:ext uri="{FF2B5EF4-FFF2-40B4-BE49-F238E27FC236}">
                <a16:creationId xmlns:a16="http://schemas.microsoft.com/office/drawing/2014/main" id="{8FF644EA-A3B8-4CBF-942F-BB9F5A3D6FF9}"/>
              </a:ext>
            </a:extLst>
          </p:cNvPr>
          <p:cNvSpPr txBox="1"/>
          <p:nvPr/>
        </p:nvSpPr>
        <p:spPr>
          <a:xfrm>
            <a:off x="0" y="661349"/>
            <a:ext cx="12192000" cy="523220"/>
          </a:xfrm>
          <a:prstGeom prst="rect">
            <a:avLst/>
          </a:prstGeom>
          <a:solidFill>
            <a:srgbClr val="FFC000"/>
          </a:solidFill>
        </p:spPr>
        <p:txBody>
          <a:bodyPr wrap="square" rtlCol="0">
            <a:spAutoFit/>
          </a:bodyPr>
          <a:lstStyle/>
          <a:p>
            <a:r>
              <a:rPr lang="en-US" sz="2800" b="1" dirty="0">
                <a:latin typeface="+mn-lt"/>
              </a:rPr>
              <a:t>				</a:t>
            </a:r>
            <a:r>
              <a:rPr lang="en-US" sz="2800" b="1" dirty="0" err="1">
                <a:latin typeface="+mn-lt"/>
              </a:rPr>
              <a:t>Startsiden</a:t>
            </a:r>
            <a:r>
              <a:rPr lang="en-US" sz="2800" b="1" dirty="0">
                <a:latin typeface="+mn-lt"/>
              </a:rPr>
              <a:t> for “</a:t>
            </a:r>
            <a:r>
              <a:rPr lang="en-US" sz="2800" b="1" dirty="0" err="1">
                <a:latin typeface="+mn-lt"/>
              </a:rPr>
              <a:t>brannmann</a:t>
            </a:r>
            <a:r>
              <a:rPr lang="en-US" sz="2800" b="1" dirty="0">
                <a:latin typeface="+mn-lt"/>
              </a:rPr>
              <a:t>”</a:t>
            </a:r>
            <a:endParaRPr lang="nb-NO" sz="2800" dirty="0"/>
          </a:p>
        </p:txBody>
      </p:sp>
      <p:sp>
        <p:nvSpPr>
          <p:cNvPr id="29" name="TekstSylinder 28">
            <a:extLst>
              <a:ext uri="{FF2B5EF4-FFF2-40B4-BE49-F238E27FC236}">
                <a16:creationId xmlns:a16="http://schemas.microsoft.com/office/drawing/2014/main" id="{CA0D7CE2-5410-4D01-AF63-74B193691673}"/>
              </a:ext>
            </a:extLst>
          </p:cNvPr>
          <p:cNvSpPr txBox="1"/>
          <p:nvPr/>
        </p:nvSpPr>
        <p:spPr>
          <a:xfrm>
            <a:off x="7184572" y="5237893"/>
            <a:ext cx="3987608" cy="923330"/>
          </a:xfrm>
          <a:prstGeom prst="rect">
            <a:avLst/>
          </a:prstGeom>
          <a:solidFill>
            <a:schemeClr val="accent3">
              <a:lumMod val="40000"/>
              <a:lumOff val="60000"/>
            </a:schemeClr>
          </a:solidFill>
        </p:spPr>
        <p:txBody>
          <a:bodyPr wrap="square" rtlCol="0">
            <a:spAutoFit/>
          </a:bodyPr>
          <a:lstStyle/>
          <a:p>
            <a:r>
              <a:rPr lang="nb-NO" dirty="0"/>
              <a:t>Ved å trykke på :Opprett ny RVR-rapport kommer man inn til selve rapporten som skal skrives. </a:t>
            </a:r>
          </a:p>
        </p:txBody>
      </p:sp>
    </p:spTree>
    <p:extLst>
      <p:ext uri="{BB962C8B-B14F-4D97-AF65-F5344CB8AC3E}">
        <p14:creationId xmlns:p14="http://schemas.microsoft.com/office/powerpoint/2010/main" val="122124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F2E91A4-3531-46CA-AAD7-E97AD499A62C}"/>
              </a:ext>
            </a:extLst>
          </p:cNvPr>
          <p:cNvPicPr>
            <a:picLocks noChangeAspect="1"/>
          </p:cNvPicPr>
          <p:nvPr/>
        </p:nvPicPr>
        <p:blipFill rotWithShape="1">
          <a:blip r:embed="rId2"/>
          <a:srcRect b="21376"/>
          <a:stretch/>
        </p:blipFill>
        <p:spPr>
          <a:xfrm>
            <a:off x="359673" y="1173475"/>
            <a:ext cx="11472649" cy="5392040"/>
          </a:xfrm>
          <a:prstGeom prst="rect">
            <a:avLst/>
          </a:prstGeom>
        </p:spPr>
      </p:pic>
      <p:sp>
        <p:nvSpPr>
          <p:cNvPr id="4" name="Title 1">
            <a:extLst>
              <a:ext uri="{FF2B5EF4-FFF2-40B4-BE49-F238E27FC236}">
                <a16:creationId xmlns:a16="http://schemas.microsoft.com/office/drawing/2014/main" id="{6998FBF5-997B-4BAF-9ED1-E9BC39E1C115}"/>
              </a:ext>
            </a:extLst>
          </p:cNvPr>
          <p:cNvSpPr txBox="1">
            <a:spLocks/>
          </p:cNvSpPr>
          <p:nvPr/>
        </p:nvSpPr>
        <p:spPr>
          <a:xfrm>
            <a:off x="-1" y="672860"/>
            <a:ext cx="12191999" cy="5467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2"/>
                </a:solidFill>
                <a:latin typeface="+mn-lt"/>
                <a:cs typeface="Arial" panose="020B0604020202020204" pitchFamily="34" charset="0"/>
              </a:rPr>
              <a:t>				Felt A. Identifikasjon</a:t>
            </a:r>
          </a:p>
        </p:txBody>
      </p:sp>
      <p:sp>
        <p:nvSpPr>
          <p:cNvPr id="5" name="TekstSylinder 4">
            <a:extLst>
              <a:ext uri="{FF2B5EF4-FFF2-40B4-BE49-F238E27FC236}">
                <a16:creationId xmlns:a16="http://schemas.microsoft.com/office/drawing/2014/main" id="{00EE7863-5EFA-46C5-8306-A03D70E26616}"/>
              </a:ext>
            </a:extLst>
          </p:cNvPr>
          <p:cNvSpPr txBox="1"/>
          <p:nvPr/>
        </p:nvSpPr>
        <p:spPr>
          <a:xfrm>
            <a:off x="450221" y="1397044"/>
            <a:ext cx="5417717" cy="646331"/>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b-NO" dirty="0"/>
              <a:t>Du skal fylle ut det som er kjent informasjon. </a:t>
            </a:r>
          </a:p>
          <a:p>
            <a:pPr marL="342900" indent="-342900">
              <a:buAutoNum type="arabicPeriod"/>
            </a:pPr>
            <a:r>
              <a:rPr lang="nb-NO" dirty="0"/>
              <a:t>Klikk i feltet for å velge riktig dato og klokkeslett. </a:t>
            </a:r>
          </a:p>
        </p:txBody>
      </p:sp>
      <p:pic>
        <p:nvPicPr>
          <p:cNvPr id="7" name="Bilde 6">
            <a:extLst>
              <a:ext uri="{FF2B5EF4-FFF2-40B4-BE49-F238E27FC236}">
                <a16:creationId xmlns:a16="http://schemas.microsoft.com/office/drawing/2014/main" id="{32164FB3-04FF-43B9-A68B-49A6D7011838}"/>
              </a:ext>
            </a:extLst>
          </p:cNvPr>
          <p:cNvPicPr>
            <a:picLocks noChangeAspect="1"/>
          </p:cNvPicPr>
          <p:nvPr/>
        </p:nvPicPr>
        <p:blipFill>
          <a:blip r:embed="rId3"/>
          <a:stretch>
            <a:fillRect/>
          </a:stretch>
        </p:blipFill>
        <p:spPr>
          <a:xfrm>
            <a:off x="6636774" y="2737622"/>
            <a:ext cx="3176280" cy="3468529"/>
          </a:xfrm>
          <a:prstGeom prst="rect">
            <a:avLst/>
          </a:prstGeom>
        </p:spPr>
      </p:pic>
      <p:cxnSp>
        <p:nvCxnSpPr>
          <p:cNvPr id="9" name="Rett pilkobling 8">
            <a:extLst>
              <a:ext uri="{FF2B5EF4-FFF2-40B4-BE49-F238E27FC236}">
                <a16:creationId xmlns:a16="http://schemas.microsoft.com/office/drawing/2014/main" id="{E336E8D1-3ECC-4763-B2FC-4B2B3D06C627}"/>
              </a:ext>
            </a:extLst>
          </p:cNvPr>
          <p:cNvCxnSpPr>
            <a:cxnSpLocks/>
          </p:cNvCxnSpPr>
          <p:nvPr/>
        </p:nvCxnSpPr>
        <p:spPr>
          <a:xfrm>
            <a:off x="4524499" y="3176649"/>
            <a:ext cx="2161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42FF0DAA-952F-4E99-A751-7FFA005F3C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10314"/>
            <a:ext cx="784225" cy="546735"/>
          </a:xfrm>
          <a:prstGeom prst="rect">
            <a:avLst/>
          </a:prstGeom>
          <a:noFill/>
          <a:ln>
            <a:noFill/>
          </a:ln>
        </p:spPr>
      </p:pic>
    </p:spTree>
    <p:extLst>
      <p:ext uri="{BB962C8B-B14F-4D97-AF65-F5344CB8AC3E}">
        <p14:creationId xmlns:p14="http://schemas.microsoft.com/office/powerpoint/2010/main" val="407776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6F78599-D5FF-442E-A2D9-E78F4549DB6B}"/>
              </a:ext>
            </a:extLst>
          </p:cNvPr>
          <p:cNvPicPr>
            <a:picLocks noChangeAspect="1"/>
          </p:cNvPicPr>
          <p:nvPr/>
        </p:nvPicPr>
        <p:blipFill>
          <a:blip r:embed="rId2"/>
          <a:stretch>
            <a:fillRect/>
          </a:stretch>
        </p:blipFill>
        <p:spPr>
          <a:xfrm>
            <a:off x="0" y="2229329"/>
            <a:ext cx="12192000" cy="2399341"/>
          </a:xfrm>
          <a:prstGeom prst="rect">
            <a:avLst/>
          </a:prstGeom>
        </p:spPr>
      </p:pic>
      <p:sp>
        <p:nvSpPr>
          <p:cNvPr id="4" name="Title 1">
            <a:extLst>
              <a:ext uri="{FF2B5EF4-FFF2-40B4-BE49-F238E27FC236}">
                <a16:creationId xmlns:a16="http://schemas.microsoft.com/office/drawing/2014/main" id="{DAF692A6-3925-4CAC-8368-1D33F7393B3A}"/>
              </a:ext>
            </a:extLst>
          </p:cNvPr>
          <p:cNvSpPr txBox="1">
            <a:spLocks/>
          </p:cNvSpPr>
          <p:nvPr/>
        </p:nvSpPr>
        <p:spPr>
          <a:xfrm>
            <a:off x="1" y="731954"/>
            <a:ext cx="12191999" cy="546735"/>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2"/>
                </a:solidFill>
                <a:latin typeface="+mn-lt"/>
                <a:cs typeface="Arial" panose="020B0604020202020204" pitchFamily="34" charset="0"/>
              </a:rPr>
              <a:t>			Felt B. Forsikringstaker og -selskap</a:t>
            </a:r>
          </a:p>
        </p:txBody>
      </p:sp>
      <p:sp>
        <p:nvSpPr>
          <p:cNvPr id="5" name="TekstSylinder 4">
            <a:extLst>
              <a:ext uri="{FF2B5EF4-FFF2-40B4-BE49-F238E27FC236}">
                <a16:creationId xmlns:a16="http://schemas.microsoft.com/office/drawing/2014/main" id="{15FDB72B-1EEA-4ACD-948E-100B165B9A12}"/>
              </a:ext>
            </a:extLst>
          </p:cNvPr>
          <p:cNvSpPr txBox="1"/>
          <p:nvPr/>
        </p:nvSpPr>
        <p:spPr>
          <a:xfrm>
            <a:off x="4975266" y="5394644"/>
            <a:ext cx="2241467" cy="369332"/>
          </a:xfrm>
          <a:prstGeom prst="rect">
            <a:avLst/>
          </a:prstGeom>
          <a:solidFill>
            <a:schemeClr val="accent3">
              <a:lumMod val="40000"/>
              <a:lumOff val="60000"/>
            </a:schemeClr>
          </a:solidFill>
        </p:spPr>
        <p:txBody>
          <a:bodyPr wrap="square" rtlCol="0">
            <a:spAutoFit/>
          </a:bodyPr>
          <a:lstStyle/>
          <a:p>
            <a:r>
              <a:rPr lang="nb-NO" dirty="0"/>
              <a:t>Klikk på det blå feltet. </a:t>
            </a:r>
          </a:p>
        </p:txBody>
      </p:sp>
      <p:pic>
        <p:nvPicPr>
          <p:cNvPr id="6" name="Bilde 5">
            <a:extLst>
              <a:ext uri="{FF2B5EF4-FFF2-40B4-BE49-F238E27FC236}">
                <a16:creationId xmlns:a16="http://schemas.microsoft.com/office/drawing/2014/main" id="{C78AF4ED-6F11-4536-A103-8402BF1CC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cxnSp>
        <p:nvCxnSpPr>
          <p:cNvPr id="7" name="Rett pilkobling 6">
            <a:extLst>
              <a:ext uri="{FF2B5EF4-FFF2-40B4-BE49-F238E27FC236}">
                <a16:creationId xmlns:a16="http://schemas.microsoft.com/office/drawing/2014/main" id="{527B3575-1340-4461-BF31-E489A77E5525}"/>
              </a:ext>
            </a:extLst>
          </p:cNvPr>
          <p:cNvCxnSpPr>
            <a:cxnSpLocks/>
          </p:cNvCxnSpPr>
          <p:nvPr/>
        </p:nvCxnSpPr>
        <p:spPr>
          <a:xfrm flipH="1" flipV="1">
            <a:off x="6086831" y="4118238"/>
            <a:ext cx="9168" cy="127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73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697D1B0-E184-473C-9810-12C4612E7827}"/>
              </a:ext>
            </a:extLst>
          </p:cNvPr>
          <p:cNvPicPr>
            <a:picLocks noChangeAspect="1"/>
          </p:cNvPicPr>
          <p:nvPr/>
        </p:nvPicPr>
        <p:blipFill>
          <a:blip r:embed="rId2"/>
          <a:stretch>
            <a:fillRect/>
          </a:stretch>
        </p:blipFill>
        <p:spPr>
          <a:xfrm>
            <a:off x="1253575" y="1289125"/>
            <a:ext cx="5812655" cy="5102942"/>
          </a:xfrm>
          <a:prstGeom prst="rect">
            <a:avLst/>
          </a:prstGeom>
        </p:spPr>
      </p:pic>
      <p:pic>
        <p:nvPicPr>
          <p:cNvPr id="9" name="Bilde 8">
            <a:extLst>
              <a:ext uri="{FF2B5EF4-FFF2-40B4-BE49-F238E27FC236}">
                <a16:creationId xmlns:a16="http://schemas.microsoft.com/office/drawing/2014/main" id="{CE3530E9-0582-4C45-AA7D-7AC7D403DBF9}"/>
              </a:ext>
            </a:extLst>
          </p:cNvPr>
          <p:cNvPicPr>
            <a:picLocks noChangeAspect="1"/>
          </p:cNvPicPr>
          <p:nvPr/>
        </p:nvPicPr>
        <p:blipFill rotWithShape="1">
          <a:blip r:embed="rId3"/>
          <a:srcRect l="30656" t="22955" r="30607" b="14200"/>
          <a:stretch/>
        </p:blipFill>
        <p:spPr>
          <a:xfrm>
            <a:off x="7599047" y="1116039"/>
            <a:ext cx="3719803" cy="3237347"/>
          </a:xfrm>
          <a:prstGeom prst="rect">
            <a:avLst/>
          </a:prstGeom>
        </p:spPr>
      </p:pic>
      <p:cxnSp>
        <p:nvCxnSpPr>
          <p:cNvPr id="11" name="Rett pilkobling 10">
            <a:extLst>
              <a:ext uri="{FF2B5EF4-FFF2-40B4-BE49-F238E27FC236}">
                <a16:creationId xmlns:a16="http://schemas.microsoft.com/office/drawing/2014/main" id="{10CA2B38-0F53-4C35-BD9F-84B84C00CC44}"/>
              </a:ext>
            </a:extLst>
          </p:cNvPr>
          <p:cNvCxnSpPr>
            <a:cxnSpLocks/>
          </p:cNvCxnSpPr>
          <p:nvPr/>
        </p:nvCxnSpPr>
        <p:spPr>
          <a:xfrm flipV="1">
            <a:off x="3277590" y="1870364"/>
            <a:ext cx="4482935" cy="324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CF552099-3F55-419C-BFC7-A3C6B492A817}"/>
              </a:ext>
            </a:extLst>
          </p:cNvPr>
          <p:cNvSpPr txBox="1"/>
          <p:nvPr/>
        </p:nvSpPr>
        <p:spPr>
          <a:xfrm>
            <a:off x="7410203" y="4453075"/>
            <a:ext cx="4441371" cy="1754326"/>
          </a:xfrm>
          <a:prstGeom prst="rect">
            <a:avLst/>
          </a:prstGeom>
          <a:solidFill>
            <a:schemeClr val="accent3">
              <a:lumMod val="40000"/>
              <a:lumOff val="60000"/>
            </a:schemeClr>
          </a:solidFill>
        </p:spPr>
        <p:txBody>
          <a:bodyPr wrap="square" rtlCol="0">
            <a:spAutoFit/>
          </a:bodyPr>
          <a:lstStyle/>
          <a:p>
            <a:r>
              <a:rPr lang="nb-NO" dirty="0"/>
              <a:t>Det er de største forsikringsselskapene som er listet opp først.          </a:t>
            </a:r>
          </a:p>
          <a:p>
            <a:r>
              <a:rPr lang="nb-NO" dirty="0"/>
              <a:t>Der det ikke er mulig å innhente informasjon om hvilket selskap som hadde skaden kan det  velges «Annet forsikringsselskap» helt nederst i listen. </a:t>
            </a:r>
          </a:p>
        </p:txBody>
      </p:sp>
      <p:pic>
        <p:nvPicPr>
          <p:cNvPr id="6" name="Bilde 5">
            <a:extLst>
              <a:ext uri="{FF2B5EF4-FFF2-40B4-BE49-F238E27FC236}">
                <a16:creationId xmlns:a16="http://schemas.microsoft.com/office/drawing/2014/main" id="{D2DD4FD8-FE30-4FE9-9B6F-6FCDEE685D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5" name="TekstSylinder 4">
            <a:extLst>
              <a:ext uri="{FF2B5EF4-FFF2-40B4-BE49-F238E27FC236}">
                <a16:creationId xmlns:a16="http://schemas.microsoft.com/office/drawing/2014/main" id="{775EF0BB-B3BD-4561-9BE4-5744173D454F}"/>
              </a:ext>
            </a:extLst>
          </p:cNvPr>
          <p:cNvSpPr txBox="1"/>
          <p:nvPr/>
        </p:nvSpPr>
        <p:spPr>
          <a:xfrm>
            <a:off x="0" y="660018"/>
            <a:ext cx="12191999" cy="523220"/>
          </a:xfrm>
          <a:prstGeom prst="rect">
            <a:avLst/>
          </a:prstGeom>
          <a:solidFill>
            <a:srgbClr val="FFC000"/>
          </a:solidFill>
        </p:spPr>
        <p:txBody>
          <a:bodyPr wrap="square" rtlCol="0">
            <a:spAutoFit/>
          </a:bodyPr>
          <a:lstStyle/>
          <a:p>
            <a:r>
              <a:rPr lang="en-US" sz="2800" b="1" dirty="0">
                <a:solidFill>
                  <a:schemeClr val="tx2"/>
                </a:solidFill>
                <a:latin typeface="+mn-lt"/>
                <a:cs typeface="Arial" panose="020B0604020202020204" pitchFamily="34" charset="0"/>
              </a:rPr>
              <a:t>				Felt B. Forsikringstaker og -selskap</a:t>
            </a:r>
            <a:endParaRPr lang="nb-NO" sz="2800" dirty="0"/>
          </a:p>
        </p:txBody>
      </p:sp>
      <p:cxnSp>
        <p:nvCxnSpPr>
          <p:cNvPr id="10" name="Rett pilkobling 9">
            <a:extLst>
              <a:ext uri="{FF2B5EF4-FFF2-40B4-BE49-F238E27FC236}">
                <a16:creationId xmlns:a16="http://schemas.microsoft.com/office/drawing/2014/main" id="{6E18F443-9885-42B1-8573-189881D3E784}"/>
              </a:ext>
            </a:extLst>
          </p:cNvPr>
          <p:cNvCxnSpPr>
            <a:cxnSpLocks/>
          </p:cNvCxnSpPr>
          <p:nvPr/>
        </p:nvCxnSpPr>
        <p:spPr>
          <a:xfrm flipV="1">
            <a:off x="8777109" y="2914650"/>
            <a:ext cx="2236512" cy="303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14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DDF9F5C-1BF3-4BE3-8CF2-6B945EFC2A92}"/>
              </a:ext>
            </a:extLst>
          </p:cNvPr>
          <p:cNvPicPr>
            <a:picLocks noChangeAspect="1"/>
          </p:cNvPicPr>
          <p:nvPr/>
        </p:nvPicPr>
        <p:blipFill>
          <a:blip r:embed="rId2"/>
          <a:stretch>
            <a:fillRect/>
          </a:stretch>
        </p:blipFill>
        <p:spPr>
          <a:xfrm>
            <a:off x="9886950" y="6620930"/>
            <a:ext cx="2193082" cy="192620"/>
          </a:xfrm>
          <a:prstGeom prst="rect">
            <a:avLst/>
          </a:prstGeom>
        </p:spPr>
      </p:pic>
      <p:pic>
        <p:nvPicPr>
          <p:cNvPr id="7" name="Bilde 6">
            <a:extLst>
              <a:ext uri="{FF2B5EF4-FFF2-40B4-BE49-F238E27FC236}">
                <a16:creationId xmlns:a16="http://schemas.microsoft.com/office/drawing/2014/main" id="{3B24CB55-7944-4768-B817-8D94072A81AF}"/>
              </a:ext>
            </a:extLst>
          </p:cNvPr>
          <p:cNvPicPr>
            <a:picLocks noChangeAspect="1"/>
          </p:cNvPicPr>
          <p:nvPr/>
        </p:nvPicPr>
        <p:blipFill rotWithShape="1">
          <a:blip r:embed="rId3"/>
          <a:srcRect l="29636" t="17118" r="29587" b="7985"/>
          <a:stretch/>
        </p:blipFill>
        <p:spPr>
          <a:xfrm>
            <a:off x="481264" y="1531315"/>
            <a:ext cx="4833418" cy="4762527"/>
          </a:xfrm>
          <a:prstGeom prst="rect">
            <a:avLst/>
          </a:prstGeom>
        </p:spPr>
      </p:pic>
      <p:sp>
        <p:nvSpPr>
          <p:cNvPr id="9" name="TekstSylinder 8">
            <a:extLst>
              <a:ext uri="{FF2B5EF4-FFF2-40B4-BE49-F238E27FC236}">
                <a16:creationId xmlns:a16="http://schemas.microsoft.com/office/drawing/2014/main" id="{CF726B1E-278F-4342-9A2E-2FE9C9938A23}"/>
              </a:ext>
            </a:extLst>
          </p:cNvPr>
          <p:cNvSpPr txBox="1"/>
          <p:nvPr/>
        </p:nvSpPr>
        <p:spPr>
          <a:xfrm>
            <a:off x="5839831" y="3010932"/>
            <a:ext cx="5417717" cy="1477328"/>
          </a:xfrm>
          <a:prstGeom prst="rect">
            <a:avLst/>
          </a:prstGeom>
          <a:solidFill>
            <a:schemeClr val="accent3">
              <a:lumMod val="40000"/>
              <a:lumOff val="60000"/>
            </a:schemeClr>
          </a:solidFill>
        </p:spPr>
        <p:txBody>
          <a:bodyPr wrap="square" rtlCol="0">
            <a:spAutoFit/>
          </a:bodyPr>
          <a:lstStyle/>
          <a:p>
            <a:pPr marL="342900" indent="-342900">
              <a:buAutoNum type="arabicPeriod"/>
            </a:pPr>
            <a:r>
              <a:rPr lang="nb-NO" dirty="0"/>
              <a:t>Du skal fylle ut det som er kjent informasjon. </a:t>
            </a:r>
          </a:p>
          <a:p>
            <a:pPr marL="342900" indent="-342900">
              <a:buAutoNum type="arabicPeriod"/>
            </a:pPr>
            <a:r>
              <a:rPr lang="nb-NO" dirty="0"/>
              <a:t>Det er obligatorisk å fylle ut forsikringsselskap.</a:t>
            </a:r>
          </a:p>
          <a:p>
            <a:pPr marL="342900" indent="-342900">
              <a:buAutoNum type="arabicPeriod"/>
            </a:pPr>
            <a:r>
              <a:rPr lang="nb-NO" dirty="0"/>
              <a:t>Det er mulighet for å legge til flere forsikringstakere og forsikringsselskap.</a:t>
            </a:r>
          </a:p>
          <a:p>
            <a:pPr marL="342900" indent="-342900">
              <a:buFontTx/>
              <a:buAutoNum type="arabicPeriod"/>
            </a:pPr>
            <a:r>
              <a:rPr lang="nb-NO" dirty="0"/>
              <a:t>Husk å lagre før man går videre.   </a:t>
            </a:r>
          </a:p>
        </p:txBody>
      </p:sp>
      <p:pic>
        <p:nvPicPr>
          <p:cNvPr id="6" name="Bilde 5">
            <a:extLst>
              <a:ext uri="{FF2B5EF4-FFF2-40B4-BE49-F238E27FC236}">
                <a16:creationId xmlns:a16="http://schemas.microsoft.com/office/drawing/2014/main" id="{7C68D5B7-EED1-4984-9268-6B252D025C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2" name="TekstSylinder 1">
            <a:extLst>
              <a:ext uri="{FF2B5EF4-FFF2-40B4-BE49-F238E27FC236}">
                <a16:creationId xmlns:a16="http://schemas.microsoft.com/office/drawing/2014/main" id="{5327224E-98D9-452F-A58C-7BBF9B18065B}"/>
              </a:ext>
            </a:extLst>
          </p:cNvPr>
          <p:cNvSpPr txBox="1"/>
          <p:nvPr/>
        </p:nvSpPr>
        <p:spPr>
          <a:xfrm>
            <a:off x="0" y="666894"/>
            <a:ext cx="12192000" cy="523220"/>
          </a:xfrm>
          <a:prstGeom prst="rect">
            <a:avLst/>
          </a:prstGeom>
          <a:solidFill>
            <a:srgbClr val="FFC000"/>
          </a:solidFill>
        </p:spPr>
        <p:txBody>
          <a:bodyPr wrap="square" rtlCol="0">
            <a:spAutoFit/>
          </a:bodyPr>
          <a:lstStyle/>
          <a:p>
            <a:r>
              <a:rPr lang="en-US" sz="2800" b="1" dirty="0">
                <a:solidFill>
                  <a:schemeClr val="tx2"/>
                </a:solidFill>
                <a:latin typeface="+mn-lt"/>
                <a:cs typeface="Arial" panose="020B0604020202020204" pitchFamily="34" charset="0"/>
              </a:rPr>
              <a:t>				Felt B. Forsikringstaker og -selskap</a:t>
            </a:r>
            <a:endParaRPr lang="nb-NO" sz="2800" dirty="0"/>
          </a:p>
        </p:txBody>
      </p:sp>
    </p:spTree>
    <p:extLst>
      <p:ext uri="{BB962C8B-B14F-4D97-AF65-F5344CB8AC3E}">
        <p14:creationId xmlns:p14="http://schemas.microsoft.com/office/powerpoint/2010/main" val="104454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39F3E19F-D577-4A5F-9CCE-F67C712429E7}"/>
              </a:ext>
            </a:extLst>
          </p:cNvPr>
          <p:cNvSpPr txBox="1"/>
          <p:nvPr/>
        </p:nvSpPr>
        <p:spPr>
          <a:xfrm>
            <a:off x="0" y="626455"/>
            <a:ext cx="12192000" cy="523220"/>
          </a:xfrm>
          <a:prstGeom prst="rect">
            <a:avLst/>
          </a:prstGeom>
          <a:solidFill>
            <a:srgbClr val="FFC000"/>
          </a:solidFill>
        </p:spPr>
        <p:txBody>
          <a:bodyPr wrap="square" rtlCol="0">
            <a:spAutoFit/>
          </a:bodyPr>
          <a:lstStyle/>
          <a:p>
            <a:r>
              <a:rPr lang="nb-NO" sz="2800" dirty="0"/>
              <a:t>				</a:t>
            </a:r>
            <a:r>
              <a:rPr lang="nb-NO" sz="2800" b="1" dirty="0"/>
              <a:t>Felt C. Oppdrag og arbeid</a:t>
            </a:r>
          </a:p>
        </p:txBody>
      </p:sp>
      <p:pic>
        <p:nvPicPr>
          <p:cNvPr id="6" name="Bilde 5">
            <a:extLst>
              <a:ext uri="{FF2B5EF4-FFF2-40B4-BE49-F238E27FC236}">
                <a16:creationId xmlns:a16="http://schemas.microsoft.com/office/drawing/2014/main" id="{AAB83CBE-89D7-4B27-83AE-B3F11DA3D9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sp>
        <p:nvSpPr>
          <p:cNvPr id="10" name="TekstSylinder 9">
            <a:extLst>
              <a:ext uri="{FF2B5EF4-FFF2-40B4-BE49-F238E27FC236}">
                <a16:creationId xmlns:a16="http://schemas.microsoft.com/office/drawing/2014/main" id="{674949A7-50E2-4F54-B9BE-70038E12870E}"/>
              </a:ext>
            </a:extLst>
          </p:cNvPr>
          <p:cNvSpPr txBox="1"/>
          <p:nvPr/>
        </p:nvSpPr>
        <p:spPr>
          <a:xfrm>
            <a:off x="5774219" y="1605514"/>
            <a:ext cx="4393245" cy="923330"/>
          </a:xfrm>
          <a:prstGeom prst="rect">
            <a:avLst/>
          </a:prstGeom>
          <a:solidFill>
            <a:schemeClr val="accent3">
              <a:lumMod val="40000"/>
              <a:lumOff val="60000"/>
            </a:schemeClr>
          </a:solidFill>
        </p:spPr>
        <p:txBody>
          <a:bodyPr wrap="square" rtlCol="0">
            <a:spAutoFit/>
          </a:bodyPr>
          <a:lstStyle/>
          <a:p>
            <a:r>
              <a:rPr lang="nb-NO" dirty="0"/>
              <a:t>Viktig at det hukes av for riktig type sektor  og hvilke type bygg det er. </a:t>
            </a:r>
          </a:p>
          <a:p>
            <a:r>
              <a:rPr lang="nb-NO" dirty="0"/>
              <a:t>Dette kommer frem i statistikken til RVR. </a:t>
            </a:r>
          </a:p>
        </p:txBody>
      </p:sp>
      <p:sp>
        <p:nvSpPr>
          <p:cNvPr id="3" name="TekstSylinder 2">
            <a:extLst>
              <a:ext uri="{FF2B5EF4-FFF2-40B4-BE49-F238E27FC236}">
                <a16:creationId xmlns:a16="http://schemas.microsoft.com/office/drawing/2014/main" id="{14294E11-0532-43BE-94E0-B5AB04C2D298}"/>
              </a:ext>
            </a:extLst>
          </p:cNvPr>
          <p:cNvSpPr txBox="1"/>
          <p:nvPr/>
        </p:nvSpPr>
        <p:spPr>
          <a:xfrm>
            <a:off x="5774219" y="3194462"/>
            <a:ext cx="5633556" cy="3139321"/>
          </a:xfrm>
          <a:prstGeom prst="rect">
            <a:avLst/>
          </a:prstGeom>
          <a:solidFill>
            <a:schemeClr val="accent3">
              <a:lumMod val="40000"/>
              <a:lumOff val="60000"/>
            </a:schemeClr>
          </a:solidFill>
        </p:spPr>
        <p:txBody>
          <a:bodyPr wrap="square" rtlCol="0">
            <a:spAutoFit/>
          </a:bodyPr>
          <a:lstStyle/>
          <a:p>
            <a:r>
              <a:rPr lang="nb-NO" sz="1800" dirty="0"/>
              <a:t>Viktig at det merkes av på riktig type skade.</a:t>
            </a:r>
          </a:p>
          <a:p>
            <a:r>
              <a:rPr lang="nb-NO" sz="1800" dirty="0"/>
              <a:t>Er det </a:t>
            </a:r>
            <a:r>
              <a:rPr lang="nb-NO" sz="1800" dirty="0" err="1"/>
              <a:t>f.eks</a:t>
            </a:r>
            <a:r>
              <a:rPr lang="nb-NO" sz="1800" dirty="0"/>
              <a:t> en sprinkel som har utløst hvor det er store vannskader, men årsaken er at det er brann som er grunn til at den har løst ut skal det hukes av på brann!</a:t>
            </a:r>
          </a:p>
          <a:p>
            <a:endParaRPr lang="nb-NO" sz="1800" dirty="0"/>
          </a:p>
          <a:p>
            <a:r>
              <a:rPr lang="nb-NO" sz="1800" dirty="0"/>
              <a:t>Annen kan </a:t>
            </a:r>
            <a:r>
              <a:rPr lang="nb-NO" sz="1800" dirty="0" err="1"/>
              <a:t>f.eks</a:t>
            </a:r>
            <a:r>
              <a:rPr lang="nb-NO" sz="1800" dirty="0"/>
              <a:t> benyttes der hvor et pulverapparat har blitt løst ut uten påviselig grunn. Fint om det da blir tydeliggjort skriftlig i rapporten slik at vi har riktig årsak til skaden.</a:t>
            </a:r>
          </a:p>
          <a:p>
            <a:r>
              <a:rPr lang="nb-NO" dirty="0"/>
              <a:t>Ved hendelser der været er direkte årsak, eksempelvis overvann inn i kjeller ved styrtregn, hukes det av på vær. </a:t>
            </a:r>
          </a:p>
        </p:txBody>
      </p:sp>
      <p:cxnSp>
        <p:nvCxnSpPr>
          <p:cNvPr id="7" name="Rett pilkobling 6">
            <a:extLst>
              <a:ext uri="{FF2B5EF4-FFF2-40B4-BE49-F238E27FC236}">
                <a16:creationId xmlns:a16="http://schemas.microsoft.com/office/drawing/2014/main" id="{43A1C81D-96DD-408B-9436-792B8DB2731B}"/>
              </a:ext>
            </a:extLst>
          </p:cNvPr>
          <p:cNvCxnSpPr>
            <a:cxnSpLocks/>
            <a:stCxn id="10" idx="1"/>
          </p:cNvCxnSpPr>
          <p:nvPr/>
        </p:nvCxnSpPr>
        <p:spPr>
          <a:xfrm flipH="1" flipV="1">
            <a:off x="3404507" y="1813071"/>
            <a:ext cx="2369712" cy="25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EA91503E-161B-4DC5-81F9-71E0A951F28D}"/>
              </a:ext>
            </a:extLst>
          </p:cNvPr>
          <p:cNvCxnSpPr>
            <a:cxnSpLocks/>
            <a:stCxn id="10" idx="1"/>
          </p:cNvCxnSpPr>
          <p:nvPr/>
        </p:nvCxnSpPr>
        <p:spPr>
          <a:xfrm flipH="1">
            <a:off x="3404507" y="2067179"/>
            <a:ext cx="2369712" cy="761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ECDC8AD0-EF01-431A-96F5-DDC0A31C9137}"/>
              </a:ext>
            </a:extLst>
          </p:cNvPr>
          <p:cNvCxnSpPr>
            <a:cxnSpLocks/>
          </p:cNvCxnSpPr>
          <p:nvPr/>
        </p:nvCxnSpPr>
        <p:spPr>
          <a:xfrm flipH="1">
            <a:off x="3280496" y="5103733"/>
            <a:ext cx="2493723" cy="156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Bilde 13">
            <a:extLst>
              <a:ext uri="{FF2B5EF4-FFF2-40B4-BE49-F238E27FC236}">
                <a16:creationId xmlns:a16="http://schemas.microsoft.com/office/drawing/2014/main" id="{02D964C0-FD56-7C6F-8B24-024B528B663A}"/>
              </a:ext>
            </a:extLst>
          </p:cNvPr>
          <p:cNvPicPr>
            <a:picLocks noChangeAspect="1"/>
          </p:cNvPicPr>
          <p:nvPr/>
        </p:nvPicPr>
        <p:blipFill>
          <a:blip r:embed="rId3"/>
          <a:stretch>
            <a:fillRect/>
          </a:stretch>
        </p:blipFill>
        <p:spPr>
          <a:xfrm>
            <a:off x="330586" y="1597350"/>
            <a:ext cx="2949910" cy="4272771"/>
          </a:xfrm>
          <a:prstGeom prst="rect">
            <a:avLst/>
          </a:prstGeom>
        </p:spPr>
      </p:pic>
    </p:spTree>
    <p:extLst>
      <p:ext uri="{BB962C8B-B14F-4D97-AF65-F5344CB8AC3E}">
        <p14:creationId xmlns:p14="http://schemas.microsoft.com/office/powerpoint/2010/main" val="72046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B50D2F0-A3FB-4648-A3B7-298FBB90572F}"/>
              </a:ext>
            </a:extLst>
          </p:cNvPr>
          <p:cNvSpPr txBox="1"/>
          <p:nvPr/>
        </p:nvSpPr>
        <p:spPr>
          <a:xfrm>
            <a:off x="5789167" y="3285315"/>
            <a:ext cx="5314261" cy="707886"/>
          </a:xfrm>
          <a:prstGeom prst="rect">
            <a:avLst/>
          </a:prstGeom>
          <a:solidFill>
            <a:schemeClr val="accent3">
              <a:lumMod val="40000"/>
              <a:lumOff val="60000"/>
            </a:schemeClr>
          </a:solidFill>
        </p:spPr>
        <p:txBody>
          <a:bodyPr wrap="square" rtlCol="0">
            <a:spAutoFit/>
          </a:bodyPr>
          <a:lstStyle/>
          <a:p>
            <a:r>
              <a:rPr lang="nb-NO" sz="2000" dirty="0"/>
              <a:t>Etter at skadetype er oppgitt så gi god informasjon videre om etasjer, rom skadet osv.…</a:t>
            </a:r>
          </a:p>
        </p:txBody>
      </p:sp>
      <p:sp>
        <p:nvSpPr>
          <p:cNvPr id="7" name="TekstSylinder 6">
            <a:extLst>
              <a:ext uri="{FF2B5EF4-FFF2-40B4-BE49-F238E27FC236}">
                <a16:creationId xmlns:a16="http://schemas.microsoft.com/office/drawing/2014/main" id="{B65B40FB-5FC2-42AA-BB60-451B15F022CD}"/>
              </a:ext>
            </a:extLst>
          </p:cNvPr>
          <p:cNvSpPr txBox="1"/>
          <p:nvPr/>
        </p:nvSpPr>
        <p:spPr>
          <a:xfrm>
            <a:off x="1" y="664865"/>
            <a:ext cx="12191999" cy="523220"/>
          </a:xfrm>
          <a:prstGeom prst="rect">
            <a:avLst/>
          </a:prstGeom>
          <a:solidFill>
            <a:srgbClr val="FFC000"/>
          </a:solidFill>
        </p:spPr>
        <p:txBody>
          <a:bodyPr wrap="square" rtlCol="0">
            <a:spAutoFit/>
          </a:bodyPr>
          <a:lstStyle/>
          <a:p>
            <a:r>
              <a:rPr lang="nb-NO" sz="2800" b="1" dirty="0"/>
              <a:t>				Felt C. Oppdrag og arbeid</a:t>
            </a:r>
            <a:endParaRPr lang="nb-NO" sz="2800" dirty="0"/>
          </a:p>
        </p:txBody>
      </p:sp>
      <p:pic>
        <p:nvPicPr>
          <p:cNvPr id="8" name="Bilde 7">
            <a:extLst>
              <a:ext uri="{FF2B5EF4-FFF2-40B4-BE49-F238E27FC236}">
                <a16:creationId xmlns:a16="http://schemas.microsoft.com/office/drawing/2014/main" id="{FF996901-2BB8-463B-B29E-C7CC3E72C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07775" y="0"/>
            <a:ext cx="784225" cy="546735"/>
          </a:xfrm>
          <a:prstGeom prst="rect">
            <a:avLst/>
          </a:prstGeom>
          <a:noFill/>
          <a:ln>
            <a:noFill/>
          </a:ln>
        </p:spPr>
      </p:pic>
      <p:pic>
        <p:nvPicPr>
          <p:cNvPr id="5" name="Bilde 4">
            <a:extLst>
              <a:ext uri="{FF2B5EF4-FFF2-40B4-BE49-F238E27FC236}">
                <a16:creationId xmlns:a16="http://schemas.microsoft.com/office/drawing/2014/main" id="{8EA8FA40-EFAB-DB4A-4AB2-72EEB1EF83EF}"/>
              </a:ext>
            </a:extLst>
          </p:cNvPr>
          <p:cNvPicPr>
            <a:picLocks noChangeAspect="1"/>
          </p:cNvPicPr>
          <p:nvPr/>
        </p:nvPicPr>
        <p:blipFill>
          <a:blip r:embed="rId3"/>
          <a:stretch>
            <a:fillRect/>
          </a:stretch>
        </p:blipFill>
        <p:spPr>
          <a:xfrm>
            <a:off x="1256793" y="1566754"/>
            <a:ext cx="2707898" cy="4393175"/>
          </a:xfrm>
          <a:prstGeom prst="rect">
            <a:avLst/>
          </a:prstGeom>
        </p:spPr>
      </p:pic>
    </p:spTree>
    <p:extLst>
      <p:ext uri="{BB962C8B-B14F-4D97-AF65-F5344CB8AC3E}">
        <p14:creationId xmlns:p14="http://schemas.microsoft.com/office/powerpoint/2010/main" val="2829261722"/>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F presentasjon" id="{059ED7A9-60FA-4E0A-9E3E-D2E9C52E3F1C}" vid="{94D23377-0495-4105-A7DD-8AF712C72EE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5DBC85C1E0E014AA47AB43EA420AFB5" ma:contentTypeVersion="0" ma:contentTypeDescription="Opprett et nytt dokument." ma:contentTypeScope="" ma:versionID="3e7954c6011fe8a4ee270245c155e220">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8141F3-8707-44C6-8EA0-00D00577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DFBC149-5325-4B50-8580-B4374057124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E5FA96-9AD6-4324-865A-07604EC41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FNF presentasjon</Template>
  <TotalTime>1348</TotalTime>
  <Words>1095</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Er rapporten klar så sendes den til godkjenning. Den vil da sendes til ansvarlig internt for   godkjenning og gjennomlesning før innsending til RVR-administrasjonen for godtgjøring   </vt:lpstr>
      <vt:lpstr>PowerPoint-presentasjon</vt:lpstr>
      <vt:lpstr>PowerPoint-presentasjon</vt:lpstr>
      <vt:lpstr>     Smarte tips!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Hildegunn Bjerke</dc:creator>
  <cp:lastModifiedBy>Jens Erik Lauritzen</cp:lastModifiedBy>
  <cp:revision>42</cp:revision>
  <dcterms:created xsi:type="dcterms:W3CDTF">2023-01-04T09:44:45Z</dcterms:created>
  <dcterms:modified xsi:type="dcterms:W3CDTF">2024-09-17T09:39:01Z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0x01010035DBC85C1E0E014AA47AB43EA420AFB5</vt:lpwstr>
  </property>
</Properties>
</file>